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
  </p:notesMasterIdLst>
  <p:handoutMasterIdLst>
    <p:handoutMasterId r:id="rId10"/>
  </p:handoutMasterIdLst>
  <p:sldIdLst>
    <p:sldId id="257" r:id="rId2"/>
    <p:sldId id="258" r:id="rId3"/>
    <p:sldId id="269" r:id="rId4"/>
    <p:sldId id="276" r:id="rId5"/>
    <p:sldId id="259" r:id="rId6"/>
    <p:sldId id="260" r:id="rId7"/>
    <p:sldId id="274" r:id="rId8"/>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F3"/>
    <a:srgbClr val="FFF9E7"/>
    <a:srgbClr val="0B4E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17" autoAdjust="0"/>
    <p:restoredTop sz="66237" autoAdjust="0"/>
  </p:normalViewPr>
  <p:slideViewPr>
    <p:cSldViewPr snapToGrid="0">
      <p:cViewPr>
        <p:scale>
          <a:sx n="68" d="100"/>
          <a:sy n="68" d="100"/>
        </p:scale>
        <p:origin x="1776" y="48"/>
      </p:cViewPr>
      <p:guideLst>
        <p:guide orient="horz" pos="2160"/>
        <p:guide pos="2880"/>
      </p:guideLst>
    </p:cSldViewPr>
  </p:slideViewPr>
  <p:outlineViewPr>
    <p:cViewPr>
      <p:scale>
        <a:sx n="33" d="100"/>
        <a:sy n="33" d="100"/>
      </p:scale>
      <p:origin x="0" y="1788"/>
    </p:cViewPr>
  </p:outlineViewPr>
  <p:notesTextViewPr>
    <p:cViewPr>
      <p:scale>
        <a:sx n="3" d="2"/>
        <a:sy n="3" d="2"/>
      </p:scale>
      <p:origin x="0" y="-444"/>
    </p:cViewPr>
  </p:notesTextViewPr>
  <p:notesViewPr>
    <p:cSldViewPr snapToGrid="0">
      <p:cViewPr varScale="1">
        <p:scale>
          <a:sx n="68" d="100"/>
          <a:sy n="68" d="100"/>
        </p:scale>
        <p:origin x="-3288" y="-10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E39A86F6-3094-4769-9127-8C98A3D9688B}" type="datetimeFigureOut">
              <a:rPr lang="en-US" smtClean="0"/>
              <a:t>3/21/2016</a:t>
            </a:fld>
            <a:endParaRPr lang="en-US"/>
          </a:p>
        </p:txBody>
      </p:sp>
      <p:sp>
        <p:nvSpPr>
          <p:cNvPr id="4" name="Footer Placeholder 3"/>
          <p:cNvSpPr>
            <a:spLocks noGrp="1"/>
          </p:cNvSpPr>
          <p:nvPr>
            <p:ph type="ftr" sz="quarter" idx="2"/>
          </p:nvPr>
        </p:nvSpPr>
        <p:spPr>
          <a:xfrm>
            <a:off x="0" y="8916988"/>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6988"/>
            <a:ext cx="3078163" cy="469900"/>
          </a:xfrm>
          <a:prstGeom prst="rect">
            <a:avLst/>
          </a:prstGeom>
        </p:spPr>
        <p:txBody>
          <a:bodyPr vert="horz" lIns="91440" tIns="45720" rIns="91440" bIns="45720" rtlCol="0" anchor="b"/>
          <a:lstStyle>
            <a:lvl1pPr algn="r">
              <a:defRPr sz="1200"/>
            </a:lvl1pPr>
          </a:lstStyle>
          <a:p>
            <a:fld id="{12F25226-5AD9-49FA-B143-9E105C4613EF}" type="slidenum">
              <a:rPr lang="en-US" smtClean="0"/>
              <a:t>‹#›</a:t>
            </a:fld>
            <a:endParaRPr lang="en-US"/>
          </a:p>
        </p:txBody>
      </p:sp>
    </p:spTree>
    <p:extLst>
      <p:ext uri="{BB962C8B-B14F-4D97-AF65-F5344CB8AC3E}">
        <p14:creationId xmlns:p14="http://schemas.microsoft.com/office/powerpoint/2010/main" val="1074557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092C4BC-9AEB-4BC7-938A-F19E7F1BAE4F}" type="datetimeFigureOut">
              <a:rPr lang="en-US" smtClean="0"/>
              <a:t>3/21/2016</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7F31B8E-9120-4986-B0CB-AC63113FF233}" type="slidenum">
              <a:rPr lang="en-US" smtClean="0"/>
              <a:t>‹#›</a:t>
            </a:fld>
            <a:endParaRPr lang="en-US"/>
          </a:p>
        </p:txBody>
      </p:sp>
    </p:spTree>
    <p:extLst>
      <p:ext uri="{BB962C8B-B14F-4D97-AF65-F5344CB8AC3E}">
        <p14:creationId xmlns:p14="http://schemas.microsoft.com/office/powerpoint/2010/main" val="2245035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1063" y="485775"/>
            <a:ext cx="2738437" cy="2054225"/>
          </a:xfrm>
        </p:spPr>
      </p:sp>
      <p:sp>
        <p:nvSpPr>
          <p:cNvPr id="4" name="Slide Number Placeholder 3"/>
          <p:cNvSpPr>
            <a:spLocks noGrp="1"/>
          </p:cNvSpPr>
          <p:nvPr>
            <p:ph type="sldNum" sz="quarter" idx="10"/>
          </p:nvPr>
        </p:nvSpPr>
        <p:spPr/>
        <p:txBody>
          <a:bodyPr/>
          <a:lstStyle/>
          <a:p>
            <a:fld id="{C47B6A2F-E523-43D8-AD98-85F725FE2639}" type="slidenum">
              <a:rPr lang="en-US" smtClean="0"/>
              <a:t>1</a:t>
            </a:fld>
            <a:endParaRPr lang="en-US"/>
          </a:p>
        </p:txBody>
      </p:sp>
      <p:sp>
        <p:nvSpPr>
          <p:cNvPr id="3" name="Notes Placeholder 2"/>
          <p:cNvSpPr>
            <a:spLocks noGrp="1"/>
          </p:cNvSpPr>
          <p:nvPr>
            <p:ph type="body" idx="1"/>
          </p:nvPr>
        </p:nvSpPr>
        <p:spPr>
          <a:xfrm>
            <a:off x="474595" y="2720995"/>
            <a:ext cx="6091060" cy="3472382"/>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u="none" dirty="0"/>
          </a:p>
        </p:txBody>
      </p:sp>
    </p:spTree>
    <p:extLst>
      <p:ext uri="{BB962C8B-B14F-4D97-AF65-F5344CB8AC3E}">
        <p14:creationId xmlns:p14="http://schemas.microsoft.com/office/powerpoint/2010/main" val="2428033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1688" y="217488"/>
            <a:ext cx="2816225" cy="2112962"/>
          </a:xfrm>
        </p:spPr>
      </p:sp>
      <p:sp>
        <p:nvSpPr>
          <p:cNvPr id="3" name="Notes Placeholder 2"/>
          <p:cNvSpPr>
            <a:spLocks noGrp="1"/>
          </p:cNvSpPr>
          <p:nvPr>
            <p:ph type="body" idx="1"/>
          </p:nvPr>
        </p:nvSpPr>
        <p:spPr>
          <a:xfrm>
            <a:off x="376922" y="2331197"/>
            <a:ext cx="6205613" cy="6662078"/>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dirty="0" smtClean="0"/>
          </a:p>
        </p:txBody>
      </p:sp>
      <p:sp>
        <p:nvSpPr>
          <p:cNvPr id="4" name="Slide Number Placeholder 3"/>
          <p:cNvSpPr>
            <a:spLocks noGrp="1"/>
          </p:cNvSpPr>
          <p:nvPr>
            <p:ph type="sldNum" sz="quarter" idx="10"/>
          </p:nvPr>
        </p:nvSpPr>
        <p:spPr/>
        <p:txBody>
          <a:bodyPr/>
          <a:lstStyle/>
          <a:p>
            <a:fld id="{C47B6A2F-E523-43D8-AD98-85F725FE2639}" type="slidenum">
              <a:rPr lang="en-US" smtClean="0"/>
              <a:t>2</a:t>
            </a:fld>
            <a:endParaRPr lang="en-US"/>
          </a:p>
        </p:txBody>
      </p:sp>
    </p:spTree>
    <p:extLst>
      <p:ext uri="{BB962C8B-B14F-4D97-AF65-F5344CB8AC3E}">
        <p14:creationId xmlns:p14="http://schemas.microsoft.com/office/powerpoint/2010/main" val="2782163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3013" y="320675"/>
            <a:ext cx="2168525" cy="1627188"/>
          </a:xfrm>
        </p:spPr>
      </p:sp>
      <p:sp>
        <p:nvSpPr>
          <p:cNvPr id="4" name="Slide Number Placeholder 3"/>
          <p:cNvSpPr>
            <a:spLocks noGrp="1"/>
          </p:cNvSpPr>
          <p:nvPr>
            <p:ph type="sldNum" sz="quarter" idx="10"/>
          </p:nvPr>
        </p:nvSpPr>
        <p:spPr/>
        <p:txBody>
          <a:bodyPr/>
          <a:lstStyle/>
          <a:p>
            <a:fld id="{C47B6A2F-E523-43D8-AD98-85F725FE2639}" type="slidenum">
              <a:rPr lang="en-US" smtClean="0"/>
              <a:t>3</a:t>
            </a:fld>
            <a:endParaRPr lang="en-US"/>
          </a:p>
        </p:txBody>
      </p:sp>
      <p:sp>
        <p:nvSpPr>
          <p:cNvPr id="5" name="Notes Placeholder 4"/>
          <p:cNvSpPr>
            <a:spLocks noGrp="1"/>
          </p:cNvSpPr>
          <p:nvPr>
            <p:ph type="body" sz="quarter" idx="11"/>
          </p:nvPr>
        </p:nvSpPr>
        <p:spPr>
          <a:xfrm>
            <a:off x="267567" y="2085963"/>
            <a:ext cx="6660445" cy="6234071"/>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t>In 2012, recognizing the challenges and opportunities of an aging population, as part of its Comprehensive Planning Process, the Town of Bowdoinham conducted a needs assessment to identify the strengths and the weaknesses of the community for aging in place. These are the </a:t>
            </a:r>
            <a:r>
              <a:rPr lang="en-US" sz="1400" dirty="0" smtClean="0"/>
              <a:t>results.</a:t>
            </a:r>
            <a:endParaRPr lang="en-US" sz="14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b="1"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effectLst/>
            </a:endParaRPr>
          </a:p>
        </p:txBody>
      </p:sp>
    </p:spTree>
    <p:extLst>
      <p:ext uri="{BB962C8B-B14F-4D97-AF65-F5344CB8AC3E}">
        <p14:creationId xmlns:p14="http://schemas.microsoft.com/office/powerpoint/2010/main" val="3556826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3013" y="320675"/>
            <a:ext cx="2168525" cy="1627188"/>
          </a:xfrm>
        </p:spPr>
      </p:sp>
      <p:sp>
        <p:nvSpPr>
          <p:cNvPr id="4" name="Slide Number Placeholder 3"/>
          <p:cNvSpPr>
            <a:spLocks noGrp="1"/>
          </p:cNvSpPr>
          <p:nvPr>
            <p:ph type="sldNum" sz="quarter" idx="10"/>
          </p:nvPr>
        </p:nvSpPr>
        <p:spPr/>
        <p:txBody>
          <a:bodyPr/>
          <a:lstStyle/>
          <a:p>
            <a:fld id="{C47B6A2F-E523-43D8-AD98-85F725FE2639}" type="slidenum">
              <a:rPr lang="en-US" smtClean="0"/>
              <a:t>4</a:t>
            </a:fld>
            <a:endParaRPr lang="en-US"/>
          </a:p>
        </p:txBody>
      </p:sp>
      <p:sp>
        <p:nvSpPr>
          <p:cNvPr id="5" name="Notes Placeholder 4"/>
          <p:cNvSpPr>
            <a:spLocks noGrp="1"/>
          </p:cNvSpPr>
          <p:nvPr>
            <p:ph type="body" sz="quarter" idx="11"/>
          </p:nvPr>
        </p:nvSpPr>
        <p:spPr>
          <a:xfrm>
            <a:off x="267567" y="2085963"/>
            <a:ext cx="6660445" cy="6234071"/>
          </a:xfrm>
        </p:spPr>
        <p:txBody>
          <a:bodyPr/>
          <a:lstStyle/>
          <a:p>
            <a:r>
              <a:rPr lang="en-US" sz="1400" dirty="0" smtClean="0"/>
              <a:t>In response to the findings of the needs assessment, the Select Board appointed seven Bowdoinham residents to serve on the Advisory Committee on Aging. </a:t>
            </a:r>
          </a:p>
          <a:p>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The purpose of the Advisory Committee on Aging is two-fold. They advise the Select Board and manager about policies and infrastructure changes that will support aging in place. The Committee has recommended changes to increase accessibility of town owned buildings and public spaces that have been implemented by the Town</a:t>
            </a:r>
            <a:r>
              <a:rPr lang="en-US" sz="1400" baseline="0" dirty="0" smtClean="0"/>
              <a:t> Manager and staff</a:t>
            </a:r>
            <a:r>
              <a:rPr lang="en-US" sz="1400" dirty="0" smtClean="0"/>
              <a:t>.</a:t>
            </a:r>
          </a:p>
          <a:p>
            <a:endParaRPr lang="en-US" sz="1400" dirty="0" smtClean="0"/>
          </a:p>
          <a:p>
            <a:r>
              <a:rPr lang="en-US" sz="1400" dirty="0" smtClean="0"/>
              <a:t>The Committee also tries to increase the recreational and social opportunities available to older residents. </a:t>
            </a:r>
          </a:p>
          <a:p>
            <a:endParaRPr lang="en-US"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rPr>
              <a:t>In the last three years, The Advisory Committee on Aging has sponsored a senior center, volunteer-led exercise and recreational programs, lifelong learning opportunities, local trips, &amp; an annual aging well(ness) fair.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effectLst/>
            </a:endParaRPr>
          </a:p>
          <a:p>
            <a:r>
              <a:rPr lang="en-US" sz="1400" dirty="0" smtClean="0"/>
              <a:t>In 2014, Bowdoinham became a member of the WHO-GNAFCC (Global</a:t>
            </a:r>
            <a:r>
              <a:rPr lang="en-US" sz="1400" baseline="0" dirty="0" smtClean="0"/>
              <a:t> Network of Age Friendly Cities &amp; Communities)</a:t>
            </a:r>
            <a:r>
              <a:rPr lang="en-US" sz="1400" dirty="0" smtClean="0"/>
              <a:t>, the first municipality in northern New England to join the network. </a:t>
            </a:r>
            <a:br>
              <a:rPr lang="en-US" sz="1400" dirty="0" smtClean="0"/>
            </a:br>
            <a:r>
              <a:rPr lang="en-US" sz="1400" dirty="0" smtClean="0"/>
              <a:t>In 2015, Bowdoinham joined the AARP-NAFC (Network of Age Friendly Communities</a:t>
            </a:r>
            <a:r>
              <a:rPr lang="en-US" sz="1400" dirty="0" smtClean="0"/>
              <a:t>).</a:t>
            </a:r>
          </a:p>
          <a:p>
            <a:endParaRPr lang="en-US" sz="1400" dirty="0" smtClean="0"/>
          </a:p>
          <a:p>
            <a:r>
              <a:rPr lang="en-US" sz="1400" dirty="0" smtClean="0"/>
              <a:t>The</a:t>
            </a:r>
            <a:r>
              <a:rPr lang="en-US" sz="1400" baseline="0" dirty="0" smtClean="0"/>
              <a:t> Select Board did not want ACOA to create services—such as transportation, a chore service, and care partner support—but to increase connections with existing services and to foster the creation of volunteer-led initiatives. </a:t>
            </a:r>
            <a:endParaRPr lang="en-US" sz="1400" dirty="0" smtClean="0"/>
          </a:p>
        </p:txBody>
      </p:sp>
    </p:spTree>
    <p:extLst>
      <p:ext uri="{BB962C8B-B14F-4D97-AF65-F5344CB8AC3E}">
        <p14:creationId xmlns:p14="http://schemas.microsoft.com/office/powerpoint/2010/main" val="3556826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2063" y="171450"/>
            <a:ext cx="2135187" cy="1601788"/>
          </a:xfrm>
        </p:spPr>
      </p:sp>
      <p:sp>
        <p:nvSpPr>
          <p:cNvPr id="4" name="Slide Number Placeholder 3"/>
          <p:cNvSpPr>
            <a:spLocks noGrp="1"/>
          </p:cNvSpPr>
          <p:nvPr>
            <p:ph type="sldNum" sz="quarter" idx="10"/>
          </p:nvPr>
        </p:nvSpPr>
        <p:spPr/>
        <p:txBody>
          <a:bodyPr/>
          <a:lstStyle/>
          <a:p>
            <a:fld id="{C47B6A2F-E523-43D8-AD98-85F725FE2639}" type="slidenum">
              <a:rPr lang="en-US" smtClean="0"/>
              <a:t>5</a:t>
            </a:fld>
            <a:endParaRPr lang="en-US"/>
          </a:p>
        </p:txBody>
      </p:sp>
      <p:sp>
        <p:nvSpPr>
          <p:cNvPr id="3" name="Notes Placeholder 2"/>
          <p:cNvSpPr>
            <a:spLocks noGrp="1"/>
          </p:cNvSpPr>
          <p:nvPr>
            <p:ph type="body" idx="1"/>
          </p:nvPr>
        </p:nvSpPr>
        <p:spPr>
          <a:xfrm>
            <a:off x="223339" y="1773037"/>
            <a:ext cx="6595553" cy="6948932"/>
          </a:xfrm>
        </p:spPr>
        <p:txBody>
          <a:bodyPr/>
          <a:lstStyle/>
          <a:p>
            <a:r>
              <a:rPr lang="en-US" sz="1400" dirty="0" smtClean="0"/>
              <a:t>Age-friendly</a:t>
            </a:r>
            <a:r>
              <a:rPr lang="en-US" sz="1400" baseline="0" dirty="0" smtClean="0"/>
              <a:t> communities emphasize collaborations and partnerships to create age-friendly changes in the social and physical environments of municipalities. The Advisory Committee on Aging has partnered with traditional aging service providers—such as Visiting nurses, the Alzheimer’s Association and AAAs to effect change. They have also partnered with these organizations in town. </a:t>
            </a:r>
          </a:p>
          <a:p>
            <a:endParaRPr lang="en-US" sz="1400" baseline="0" dirty="0" smtClean="0"/>
          </a:p>
          <a:p>
            <a:r>
              <a:rPr lang="en-US" sz="1400" baseline="0" dirty="0" smtClean="0"/>
              <a:t>Bowdoinham Fire Department &amp; EMS—Durable Equipment loan program, space, Co detector program</a:t>
            </a:r>
          </a:p>
          <a:p>
            <a:r>
              <a:rPr lang="en-US" sz="1400" baseline="0" dirty="0" smtClean="0"/>
              <a:t>Food Panty—based on need, working with ACCESS health, created opportunity for residents—users and non-users of the food pantry—to take a class on frugal but healthy eating</a:t>
            </a:r>
          </a:p>
          <a:p>
            <a:r>
              <a:rPr lang="en-US" sz="1400" baseline="0" dirty="0" smtClean="0"/>
              <a:t>Library—age-friendly library initiative and all the pilots</a:t>
            </a:r>
          </a:p>
          <a:p>
            <a:r>
              <a:rPr lang="en-US" sz="1400" dirty="0" smtClean="0"/>
              <a:t>Historical Society—guidance for changes in accessibility that honored the historic nature of the town offices; co-</a:t>
            </a:r>
            <a:r>
              <a:rPr lang="en-US" sz="1400" dirty="0" err="1" smtClean="0"/>
              <a:t>sponsorshipof</a:t>
            </a:r>
            <a:r>
              <a:rPr lang="en-US" sz="1400" baseline="0" dirty="0" smtClean="0"/>
              <a:t> programming</a:t>
            </a:r>
          </a:p>
          <a:p>
            <a:r>
              <a:rPr lang="en-US" sz="1400" baseline="0" dirty="0" err="1" smtClean="0"/>
              <a:t>Etc</a:t>
            </a:r>
            <a:r>
              <a:rPr lang="en-US" sz="1400" baseline="0" dirty="0" smtClean="0"/>
              <a:t>……</a:t>
            </a:r>
            <a:endParaRPr lang="en-US" sz="1400" dirty="0"/>
          </a:p>
        </p:txBody>
      </p:sp>
    </p:spTree>
    <p:extLst>
      <p:ext uri="{BB962C8B-B14F-4D97-AF65-F5344CB8AC3E}">
        <p14:creationId xmlns:p14="http://schemas.microsoft.com/office/powerpoint/2010/main" val="3144235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43188" y="182563"/>
            <a:ext cx="2085975" cy="1565275"/>
          </a:xfrm>
        </p:spPr>
      </p:sp>
      <p:sp>
        <p:nvSpPr>
          <p:cNvPr id="4" name="Slide Number Placeholder 3"/>
          <p:cNvSpPr>
            <a:spLocks noGrp="1"/>
          </p:cNvSpPr>
          <p:nvPr>
            <p:ph type="sldNum" sz="quarter" idx="10"/>
          </p:nvPr>
        </p:nvSpPr>
        <p:spPr/>
        <p:txBody>
          <a:bodyPr/>
          <a:lstStyle/>
          <a:p>
            <a:fld id="{C47B6A2F-E523-43D8-AD98-85F725FE2639}" type="slidenum">
              <a:rPr lang="en-US" smtClean="0"/>
              <a:t>6</a:t>
            </a:fld>
            <a:endParaRPr lang="en-US"/>
          </a:p>
        </p:txBody>
      </p:sp>
      <p:sp>
        <p:nvSpPr>
          <p:cNvPr id="5" name="Notes Placeholder 4"/>
          <p:cNvSpPr>
            <a:spLocks noGrp="1"/>
          </p:cNvSpPr>
          <p:nvPr>
            <p:ph type="body" sz="quarter" idx="11"/>
          </p:nvPr>
        </p:nvSpPr>
        <p:spPr>
          <a:xfrm>
            <a:off x="162906" y="1847781"/>
            <a:ext cx="6714346" cy="7366557"/>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Beside</a:t>
            </a:r>
            <a:r>
              <a:rPr lang="en-US" sz="1400" baseline="0" dirty="0" smtClean="0"/>
              <a:t> the w</a:t>
            </a:r>
            <a:r>
              <a:rPr lang="en-US" sz="1400" dirty="0" smtClean="0"/>
              <a:t>orldwide recognition Bowdoinham has received</a:t>
            </a:r>
            <a:r>
              <a:rPr lang="en-US" sz="1400" baseline="0" dirty="0" smtClean="0"/>
              <a:t> for its</a:t>
            </a:r>
            <a:r>
              <a:rPr lang="en-US" sz="1400" dirty="0" smtClean="0"/>
              <a:t> commitment to making aging-friendly changes…</a:t>
            </a:r>
            <a:r>
              <a:rPr lang="en-US" sz="1400" kern="1200" baseline="0" dirty="0" smtClean="0">
                <a:solidFill>
                  <a:schemeClr val="tx1"/>
                </a:solidFill>
                <a:effectLst/>
              </a:rPr>
              <a:t>People feel good about living in a place that gets so much attention for the work it has done to make the community a better place for people of all ages and abilities. </a:t>
            </a:r>
            <a:endParaRPr lang="en-US" sz="1400" kern="120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rPr>
              <a:t>Bill—Under benefits for residents</a:t>
            </a:r>
            <a:r>
              <a:rPr lang="en-US" sz="1400" kern="1200" baseline="0" dirty="0" smtClean="0">
                <a:solidFill>
                  <a:schemeClr val="tx1"/>
                </a:solidFill>
                <a:effectLst/>
              </a:rPr>
              <a:t> of all ages, </a:t>
            </a:r>
            <a:r>
              <a:rPr lang="en-US" sz="1400" kern="1200" dirty="0" smtClean="0">
                <a:solidFill>
                  <a:schemeClr val="tx1"/>
                </a:solidFill>
                <a:effectLst/>
              </a:rPr>
              <a:t>I talk about the changes you made in accessibility at the park—the wider</a:t>
            </a:r>
            <a:r>
              <a:rPr lang="en-US" sz="1400" kern="1200" baseline="0" dirty="0" smtClean="0">
                <a:solidFill>
                  <a:schemeClr val="tx1"/>
                </a:solidFill>
                <a:effectLst/>
              </a:rPr>
              <a:t> paths benefit people using a walker/wheelchair but also benefits people walking a dog, couples walking side-by side, dad teaching his 3-year old daughter to ride a bike… Additional seating Nicole added at Celebrate is enjoyed by all. The heated stair treads and center railing on the steps make it safer for everyone to enter the library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smtClean="0">
                <a:solidFill>
                  <a:schemeClr val="tx1"/>
                </a:solidFill>
                <a:effectLst/>
              </a:rPr>
              <a:t>Under increased civic engagement, I talk about things like Rides INC and the Handy brigade that not only meet a need but also increases relationships in the community and allow older adults to volunteer/feel productive. Your work in Bowdoinham has increased involvement of older adults in various community groups—including food pantry, library,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smtClean="0">
                <a:solidFill>
                  <a:schemeClr val="tx1"/>
                </a:solidFill>
                <a:effectLst/>
              </a:rPr>
              <a:t>Stronger community connections. Older residents are included in town-wide activities like Celebrate Bowdoinham, encouraged to remain involved in the community—following pattern of a lifetime. </a:t>
            </a:r>
            <a:r>
              <a:rPr lang="en-US" sz="1200" b="0" i="0" kern="1200" dirty="0" smtClean="0">
                <a:solidFill>
                  <a:schemeClr val="tx1"/>
                </a:solidFill>
                <a:effectLst/>
                <a:latin typeface="+mn-lt"/>
                <a:ea typeface="+mn-ea"/>
                <a:cs typeface="+mn-cs"/>
              </a:rPr>
              <a:t>In an Bowdoinham, because of the changes</a:t>
            </a:r>
            <a:r>
              <a:rPr lang="en-US" sz="1200" b="0" i="0" kern="1200" baseline="0" dirty="0" smtClean="0">
                <a:solidFill>
                  <a:schemeClr val="tx1"/>
                </a:solidFill>
                <a:effectLst/>
                <a:latin typeface="+mn-lt"/>
                <a:ea typeface="+mn-ea"/>
                <a:cs typeface="+mn-cs"/>
              </a:rPr>
              <a:t> you have made</a:t>
            </a:r>
            <a:r>
              <a:rPr lang="en-US" sz="1200" b="0" i="0" kern="1200" dirty="0" smtClean="0">
                <a:solidFill>
                  <a:schemeClr val="tx1"/>
                </a:solidFill>
                <a:effectLst/>
                <a:latin typeface="+mn-lt"/>
                <a:ea typeface="+mn-ea"/>
                <a:cs typeface="+mn-cs"/>
              </a:rPr>
              <a:t>, residents are able and encouraged to actively participate in all aspects of community life. People of all ages, backgrounds and circumstances can interact, share experiences and contribute.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Economic Development. Even in small towns, there are benefits for businesses that cater to older adults.</a:t>
            </a:r>
            <a:r>
              <a:rPr lang="en-US" sz="1200" b="0" i="0" kern="1200" baseline="0" dirty="0" smtClean="0">
                <a:solidFill>
                  <a:schemeClr val="tx1"/>
                </a:solidFill>
                <a:effectLst/>
                <a:latin typeface="+mn-lt"/>
                <a:ea typeface="+mn-ea"/>
                <a:cs typeface="+mn-cs"/>
              </a:rPr>
              <a:t> We know that older adults prefer to shop locally. Businesses win when they encourage older residents to patronize them. For example, ACOA partnered with the hardware store to provide access to tools featured on our tool table (not available at box stores in Topsham/Brunswick). Win for the hardware store—increased business. Win for older residents who can purchase needed items. Town Landing puts together a once/month luncheon for older residents followed by Trivia. Increases her business, not just for the once/month luncheon.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p:txBody>
      </p:sp>
    </p:spTree>
    <p:extLst>
      <p:ext uri="{BB962C8B-B14F-4D97-AF65-F5344CB8AC3E}">
        <p14:creationId xmlns:p14="http://schemas.microsoft.com/office/powerpoint/2010/main" val="937185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112713"/>
            <a:ext cx="4440237" cy="3330575"/>
          </a:xfrm>
        </p:spPr>
      </p:sp>
      <p:sp>
        <p:nvSpPr>
          <p:cNvPr id="4" name="Slide Number Placeholder 3"/>
          <p:cNvSpPr>
            <a:spLocks noGrp="1"/>
          </p:cNvSpPr>
          <p:nvPr>
            <p:ph type="sldNum" sz="quarter" idx="10"/>
          </p:nvPr>
        </p:nvSpPr>
        <p:spPr/>
        <p:txBody>
          <a:bodyPr/>
          <a:lstStyle/>
          <a:p>
            <a:fld id="{C47B6A2F-E523-43D8-AD98-85F725FE2639}" type="slidenum">
              <a:rPr lang="en-US" smtClean="0"/>
              <a:t>7</a:t>
            </a:fld>
            <a:endParaRPr lang="en-US"/>
          </a:p>
        </p:txBody>
      </p:sp>
      <p:sp>
        <p:nvSpPr>
          <p:cNvPr id="5" name="Notes Placeholder 4"/>
          <p:cNvSpPr>
            <a:spLocks noGrp="1"/>
          </p:cNvSpPr>
          <p:nvPr>
            <p:ph type="body" sz="quarter" idx="11"/>
          </p:nvPr>
        </p:nvSpPr>
        <p:spPr>
          <a:xfrm>
            <a:off x="95051" y="3556000"/>
            <a:ext cx="6714346" cy="5574369"/>
          </a:xfrm>
        </p:spPr>
        <p:txBody>
          <a:bodyPr/>
          <a:lstStyle/>
          <a:p>
            <a:pPr>
              <a:spcAft>
                <a:spcPts val="1200"/>
              </a:spcAft>
            </a:pPr>
            <a:endParaRPr lang="en-US" sz="1400" baseline="0" dirty="0" smtClean="0"/>
          </a:p>
        </p:txBody>
      </p:sp>
    </p:spTree>
    <p:extLst>
      <p:ext uri="{BB962C8B-B14F-4D97-AF65-F5344CB8AC3E}">
        <p14:creationId xmlns:p14="http://schemas.microsoft.com/office/powerpoint/2010/main" val="1429885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5E252F-E20C-4BEB-A9A6-BA8F1A65325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DD1BD-4A60-4F89-ADBA-4F4FD8CFC5ED}" type="slidenum">
              <a:rPr lang="en-US" smtClean="0"/>
              <a:t>‹#›</a:t>
            </a:fld>
            <a:endParaRPr lang="en-US"/>
          </a:p>
        </p:txBody>
      </p:sp>
    </p:spTree>
    <p:extLst>
      <p:ext uri="{BB962C8B-B14F-4D97-AF65-F5344CB8AC3E}">
        <p14:creationId xmlns:p14="http://schemas.microsoft.com/office/powerpoint/2010/main" val="3511693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5E252F-E20C-4BEB-A9A6-BA8F1A65325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DD1BD-4A60-4F89-ADBA-4F4FD8CFC5ED}" type="slidenum">
              <a:rPr lang="en-US" smtClean="0"/>
              <a:t>‹#›</a:t>
            </a:fld>
            <a:endParaRPr lang="en-US"/>
          </a:p>
        </p:txBody>
      </p:sp>
    </p:spTree>
    <p:extLst>
      <p:ext uri="{BB962C8B-B14F-4D97-AF65-F5344CB8AC3E}">
        <p14:creationId xmlns:p14="http://schemas.microsoft.com/office/powerpoint/2010/main" val="962460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5E252F-E20C-4BEB-A9A6-BA8F1A65325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DD1BD-4A60-4F89-ADBA-4F4FD8CFC5ED}" type="slidenum">
              <a:rPr lang="en-US" smtClean="0"/>
              <a:t>‹#›</a:t>
            </a:fld>
            <a:endParaRPr lang="en-US"/>
          </a:p>
        </p:txBody>
      </p:sp>
    </p:spTree>
    <p:extLst>
      <p:ext uri="{BB962C8B-B14F-4D97-AF65-F5344CB8AC3E}">
        <p14:creationId xmlns:p14="http://schemas.microsoft.com/office/powerpoint/2010/main" val="11356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5E252F-E20C-4BEB-A9A6-BA8F1A65325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DD1BD-4A60-4F89-ADBA-4F4FD8CFC5ED}" type="slidenum">
              <a:rPr lang="en-US" smtClean="0"/>
              <a:t>‹#›</a:t>
            </a:fld>
            <a:endParaRPr lang="en-US"/>
          </a:p>
        </p:txBody>
      </p:sp>
    </p:spTree>
    <p:extLst>
      <p:ext uri="{BB962C8B-B14F-4D97-AF65-F5344CB8AC3E}">
        <p14:creationId xmlns:p14="http://schemas.microsoft.com/office/powerpoint/2010/main" val="92659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5E252F-E20C-4BEB-A9A6-BA8F1A65325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DD1BD-4A60-4F89-ADBA-4F4FD8CFC5ED}" type="slidenum">
              <a:rPr lang="en-US" smtClean="0"/>
              <a:t>‹#›</a:t>
            </a:fld>
            <a:endParaRPr lang="en-US"/>
          </a:p>
        </p:txBody>
      </p:sp>
    </p:spTree>
    <p:extLst>
      <p:ext uri="{BB962C8B-B14F-4D97-AF65-F5344CB8AC3E}">
        <p14:creationId xmlns:p14="http://schemas.microsoft.com/office/powerpoint/2010/main" val="1894010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5E252F-E20C-4BEB-A9A6-BA8F1A653255}" type="datetimeFigureOut">
              <a:rPr lang="en-US" smtClean="0"/>
              <a:t>3/21/2016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DD1BD-4A60-4F89-ADBA-4F4FD8CFC5ED}" type="slidenum">
              <a:rPr lang="en-US" smtClean="0"/>
              <a:t>‹#›</a:t>
            </a:fld>
            <a:endParaRPr lang="en-US"/>
          </a:p>
        </p:txBody>
      </p:sp>
    </p:spTree>
    <p:extLst>
      <p:ext uri="{BB962C8B-B14F-4D97-AF65-F5344CB8AC3E}">
        <p14:creationId xmlns:p14="http://schemas.microsoft.com/office/powerpoint/2010/main" val="3863929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5E252F-E20C-4BEB-A9A6-BA8F1A653255}" type="datetimeFigureOut">
              <a:rPr lang="en-US" smtClean="0"/>
              <a:t>3/21/2016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9DD1BD-4A60-4F89-ADBA-4F4FD8CFC5ED}" type="slidenum">
              <a:rPr lang="en-US" smtClean="0"/>
              <a:t>‹#›</a:t>
            </a:fld>
            <a:endParaRPr lang="en-US"/>
          </a:p>
        </p:txBody>
      </p:sp>
    </p:spTree>
    <p:extLst>
      <p:ext uri="{BB962C8B-B14F-4D97-AF65-F5344CB8AC3E}">
        <p14:creationId xmlns:p14="http://schemas.microsoft.com/office/powerpoint/2010/main" val="371445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5E252F-E20C-4BEB-A9A6-BA8F1A653255}" type="datetimeFigureOut">
              <a:rPr lang="en-US" smtClean="0"/>
              <a:t>3/21/2016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9DD1BD-4A60-4F89-ADBA-4F4FD8CFC5ED}" type="slidenum">
              <a:rPr lang="en-US" smtClean="0"/>
              <a:t>‹#›</a:t>
            </a:fld>
            <a:endParaRPr lang="en-US"/>
          </a:p>
        </p:txBody>
      </p:sp>
    </p:spTree>
    <p:extLst>
      <p:ext uri="{BB962C8B-B14F-4D97-AF65-F5344CB8AC3E}">
        <p14:creationId xmlns:p14="http://schemas.microsoft.com/office/powerpoint/2010/main" val="104357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5E252F-E20C-4BEB-A9A6-BA8F1A653255}" type="datetimeFigureOut">
              <a:rPr lang="en-US" smtClean="0"/>
              <a:t>3/21/2016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9DD1BD-4A60-4F89-ADBA-4F4FD8CFC5ED}" type="slidenum">
              <a:rPr lang="en-US" smtClean="0"/>
              <a:t>‹#›</a:t>
            </a:fld>
            <a:endParaRPr lang="en-US"/>
          </a:p>
        </p:txBody>
      </p:sp>
    </p:spTree>
    <p:extLst>
      <p:ext uri="{BB962C8B-B14F-4D97-AF65-F5344CB8AC3E}">
        <p14:creationId xmlns:p14="http://schemas.microsoft.com/office/powerpoint/2010/main" val="809732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5E252F-E20C-4BEB-A9A6-BA8F1A653255}" type="datetimeFigureOut">
              <a:rPr lang="en-US" smtClean="0"/>
              <a:t>3/21/2016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DD1BD-4A60-4F89-ADBA-4F4FD8CFC5ED}" type="slidenum">
              <a:rPr lang="en-US" smtClean="0"/>
              <a:t>‹#›</a:t>
            </a:fld>
            <a:endParaRPr lang="en-US"/>
          </a:p>
        </p:txBody>
      </p:sp>
    </p:spTree>
    <p:extLst>
      <p:ext uri="{BB962C8B-B14F-4D97-AF65-F5344CB8AC3E}">
        <p14:creationId xmlns:p14="http://schemas.microsoft.com/office/powerpoint/2010/main" val="35007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5E252F-E20C-4BEB-A9A6-BA8F1A653255}" type="datetimeFigureOut">
              <a:rPr lang="en-US" smtClean="0"/>
              <a:t>3/21/2016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DD1BD-4A60-4F89-ADBA-4F4FD8CFC5ED}" type="slidenum">
              <a:rPr lang="en-US" smtClean="0"/>
              <a:t>‹#›</a:t>
            </a:fld>
            <a:endParaRPr lang="en-US"/>
          </a:p>
        </p:txBody>
      </p:sp>
    </p:spTree>
    <p:extLst>
      <p:ext uri="{BB962C8B-B14F-4D97-AF65-F5344CB8AC3E}">
        <p14:creationId xmlns:p14="http://schemas.microsoft.com/office/powerpoint/2010/main" val="1511779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5E252F-E20C-4BEB-A9A6-BA8F1A653255}" type="datetimeFigureOut">
              <a:rPr lang="en-US" smtClean="0"/>
              <a:t>3/21/2016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9DD1BD-4A60-4F89-ADBA-4F4FD8CFC5ED}" type="slidenum">
              <a:rPr lang="en-US" smtClean="0"/>
              <a:t>‹#›</a:t>
            </a:fld>
            <a:endParaRPr lang="en-US"/>
          </a:p>
        </p:txBody>
      </p:sp>
    </p:spTree>
    <p:extLst>
      <p:ext uri="{BB962C8B-B14F-4D97-AF65-F5344CB8AC3E}">
        <p14:creationId xmlns:p14="http://schemas.microsoft.com/office/powerpoint/2010/main" val="887795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5.jpe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3.jpeg"/><Relationship Id="rId5" Type="http://schemas.openxmlformats.org/officeDocument/2006/relationships/image" Target="../media/image8.jpeg"/><Relationship Id="rId15" Type="http://schemas.openxmlformats.org/officeDocument/2006/relationships/image" Target="../media/image17.jpeg"/><Relationship Id="rId10" Type="http://schemas.openxmlformats.org/officeDocument/2006/relationships/image" Target="../media/image12.jpg"/><Relationship Id="rId4" Type="http://schemas.openxmlformats.org/officeDocument/2006/relationships/image" Target="../media/image7.gif"/><Relationship Id="rId9" Type="http://schemas.openxmlformats.org/officeDocument/2006/relationships/image" Target="../media/image11.jpeg"/><Relationship Id="rId14"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jpeg"/><Relationship Id="rId1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9.jpg"/><Relationship Id="rId12" Type="http://schemas.openxmlformats.org/officeDocument/2006/relationships/image" Target="../media/image19.jpeg"/><Relationship Id="rId17" Type="http://schemas.openxmlformats.org/officeDocument/2006/relationships/image" Target="../media/image23.jpeg"/><Relationship Id="rId2" Type="http://schemas.openxmlformats.org/officeDocument/2006/relationships/notesSlide" Target="../notesSlides/notesSlide3.xml"/><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2.jpg"/><Relationship Id="rId5" Type="http://schemas.openxmlformats.org/officeDocument/2006/relationships/image" Target="../media/image18.jpeg"/><Relationship Id="rId15" Type="http://schemas.openxmlformats.org/officeDocument/2006/relationships/image" Target="../media/image22.png"/><Relationship Id="rId10" Type="http://schemas.openxmlformats.org/officeDocument/2006/relationships/image" Target="../media/image11.jpeg"/><Relationship Id="rId19" Type="http://schemas.microsoft.com/office/2007/relationships/hdphoto" Target="../media/hdphoto3.wdp"/><Relationship Id="rId4" Type="http://schemas.openxmlformats.org/officeDocument/2006/relationships/image" Target="../media/image7.gif"/><Relationship Id="rId9" Type="http://schemas.microsoft.com/office/2007/relationships/hdphoto" Target="../media/hdphoto1.wdp"/><Relationship Id="rId14" Type="http://schemas.openxmlformats.org/officeDocument/2006/relationships/image" Target="../media/image21.jpe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26.png"/><Relationship Id="rId18" Type="http://schemas.microsoft.com/office/2007/relationships/hdphoto" Target="../media/hdphoto6.wdp"/><Relationship Id="rId3" Type="http://schemas.openxmlformats.org/officeDocument/2006/relationships/image" Target="../media/image1.jpeg"/><Relationship Id="rId21" Type="http://schemas.microsoft.com/office/2007/relationships/hdphoto" Target="../media/hdphoto7.wdp"/><Relationship Id="rId7" Type="http://schemas.openxmlformats.org/officeDocument/2006/relationships/image" Target="../media/image8.jpeg"/><Relationship Id="rId12" Type="http://schemas.openxmlformats.org/officeDocument/2006/relationships/image" Target="../media/image12.jpg"/><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19.jpe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7.gif"/><Relationship Id="rId11" Type="http://schemas.openxmlformats.org/officeDocument/2006/relationships/image" Target="../media/image11.jpeg"/><Relationship Id="rId5" Type="http://schemas.microsoft.com/office/2007/relationships/hdphoto" Target="../media/hdphoto4.wdp"/><Relationship Id="rId15" Type="http://schemas.microsoft.com/office/2007/relationships/hdphoto" Target="../media/hdphoto5.wdp"/><Relationship Id="rId10" Type="http://schemas.microsoft.com/office/2007/relationships/hdphoto" Target="../media/hdphoto1.wdp"/><Relationship Id="rId19" Type="http://schemas.openxmlformats.org/officeDocument/2006/relationships/image" Target="../media/image29.jpeg"/><Relationship Id="rId4" Type="http://schemas.openxmlformats.org/officeDocument/2006/relationships/image" Target="../media/image25.png"/><Relationship Id="rId9" Type="http://schemas.openxmlformats.org/officeDocument/2006/relationships/image" Target="../media/image10.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wdp"/><Relationship Id="rId18" Type="http://schemas.microsoft.com/office/2007/relationships/hdphoto" Target="../media/hdphoto8.wdp"/><Relationship Id="rId3" Type="http://schemas.openxmlformats.org/officeDocument/2006/relationships/image" Target="../media/image1.jpeg"/><Relationship Id="rId21" Type="http://schemas.openxmlformats.org/officeDocument/2006/relationships/image" Target="../media/image40.JPG"/><Relationship Id="rId7" Type="http://schemas.openxmlformats.org/officeDocument/2006/relationships/image" Target="../media/image33.jpeg"/><Relationship Id="rId12" Type="http://schemas.openxmlformats.org/officeDocument/2006/relationships/image" Target="../media/image10.png"/><Relationship Id="rId17"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36.jpeg"/><Relationship Id="rId20"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9.jpg"/><Relationship Id="rId5" Type="http://schemas.openxmlformats.org/officeDocument/2006/relationships/image" Target="../media/image31.jpeg"/><Relationship Id="rId15" Type="http://schemas.openxmlformats.org/officeDocument/2006/relationships/image" Target="../media/image12.jpg"/><Relationship Id="rId23" Type="http://schemas.openxmlformats.org/officeDocument/2006/relationships/image" Target="../media/image42.jpeg"/><Relationship Id="rId10" Type="http://schemas.openxmlformats.org/officeDocument/2006/relationships/image" Target="../media/image8.jpeg"/><Relationship Id="rId19" Type="http://schemas.openxmlformats.org/officeDocument/2006/relationships/image" Target="../media/image38.jpeg"/><Relationship Id="rId4" Type="http://schemas.openxmlformats.org/officeDocument/2006/relationships/image" Target="../media/image7.gif"/><Relationship Id="rId9" Type="http://schemas.openxmlformats.org/officeDocument/2006/relationships/image" Target="../media/image35.png"/><Relationship Id="rId14" Type="http://schemas.openxmlformats.org/officeDocument/2006/relationships/image" Target="../media/image11.jpeg"/><Relationship Id="rId22"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45.png"/><Relationship Id="rId3" Type="http://schemas.openxmlformats.org/officeDocument/2006/relationships/image" Target="../media/image1.jpeg"/><Relationship Id="rId7" Type="http://schemas.microsoft.com/office/2007/relationships/hdphoto" Target="../media/hdphoto1.wdp"/><Relationship Id="rId12" Type="http://schemas.openxmlformats.org/officeDocument/2006/relationships/image" Target="../media/image44.png"/><Relationship Id="rId2" Type="http://schemas.openxmlformats.org/officeDocument/2006/relationships/notesSlide" Target="../notesSlides/notesSlide6.xml"/><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image" Target="../media/image9.jpg"/><Relationship Id="rId15" Type="http://schemas.openxmlformats.org/officeDocument/2006/relationships/image" Target="../media/image47.png"/><Relationship Id="rId10" Type="http://schemas.openxmlformats.org/officeDocument/2006/relationships/image" Target="../media/image7.gif"/><Relationship Id="rId4" Type="http://schemas.openxmlformats.org/officeDocument/2006/relationships/image" Target="../media/image8.jpeg"/><Relationship Id="rId9" Type="http://schemas.openxmlformats.org/officeDocument/2006/relationships/image" Target="../media/image12.jpg"/><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eg"/><Relationship Id="rId9"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tile tx="0" ty="0" sx="100000" sy="100000" flip="none" algn="tl"/>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t="6756" r="12358" b="4501"/>
          <a:stretch/>
        </p:blipFill>
        <p:spPr>
          <a:xfrm>
            <a:off x="4213837" y="4923318"/>
            <a:ext cx="2624899" cy="1993392"/>
          </a:xfrm>
          <a:prstGeom prst="rect">
            <a:avLst/>
          </a:prstGeom>
          <a:effectLst>
            <a:softEdge rad="63500"/>
          </a:effectLst>
        </p:spPr>
      </p:pic>
      <p:cxnSp>
        <p:nvCxnSpPr>
          <p:cNvPr id="5" name="Straight Connector 4"/>
          <p:cNvCxnSpPr/>
          <p:nvPr/>
        </p:nvCxnSpPr>
        <p:spPr>
          <a:xfrm>
            <a:off x="0" y="4950186"/>
            <a:ext cx="9144000" cy="0"/>
          </a:xfrm>
          <a:prstGeom prst="line">
            <a:avLst/>
          </a:prstGeom>
          <a:ln w="76200">
            <a:solidFill>
              <a:schemeClr val="accent6">
                <a:lumMod val="50000"/>
              </a:schemeClr>
            </a:solidFill>
          </a:ln>
          <a:scene3d>
            <a:camera prst="orthographicFront"/>
            <a:lightRig rig="soft" dir="t"/>
          </a:scene3d>
          <a:sp3d prstMaterial="matte"/>
        </p:spPr>
        <p:style>
          <a:lnRef idx="1">
            <a:schemeClr val="accent3"/>
          </a:lnRef>
          <a:fillRef idx="0">
            <a:schemeClr val="accent3"/>
          </a:fillRef>
          <a:effectRef idx="0">
            <a:schemeClr val="accent3"/>
          </a:effectRef>
          <a:fontRef idx="minor">
            <a:schemeClr val="tx1"/>
          </a:fontRef>
        </p:style>
      </p:cxnSp>
      <p:sp>
        <p:nvSpPr>
          <p:cNvPr id="7" name="Title 6"/>
          <p:cNvSpPr>
            <a:spLocks noGrp="1"/>
          </p:cNvSpPr>
          <p:nvPr>
            <p:ph type="ctrTitle"/>
          </p:nvPr>
        </p:nvSpPr>
        <p:spPr>
          <a:xfrm>
            <a:off x="559403" y="1314968"/>
            <a:ext cx="8367950" cy="3594916"/>
          </a:xfrm>
        </p:spPr>
        <p:txBody>
          <a:bodyPr>
            <a:normAutofit/>
          </a:bodyPr>
          <a:lstStyle/>
          <a:p>
            <a:r>
              <a:rPr lang="en-US" dirty="0" smtClean="0">
                <a:solidFill>
                  <a:schemeClr val="accent6">
                    <a:lumMod val="50000"/>
                  </a:schemeClr>
                </a:solidFill>
              </a:rPr>
              <a:t>Bowdoinham, Maine:</a:t>
            </a:r>
            <a:br>
              <a:rPr lang="en-US" dirty="0" smtClean="0">
                <a:solidFill>
                  <a:schemeClr val="accent6">
                    <a:lumMod val="50000"/>
                  </a:schemeClr>
                </a:solidFill>
              </a:rPr>
            </a:br>
            <a:r>
              <a:rPr lang="en-US" sz="4400" dirty="0" smtClean="0">
                <a:solidFill>
                  <a:schemeClr val="accent6">
                    <a:lumMod val="50000"/>
                  </a:schemeClr>
                </a:solidFill>
              </a:rPr>
              <a:t>Member of the WHO-GNAFCC </a:t>
            </a:r>
            <a:br>
              <a:rPr lang="en-US" sz="4400" dirty="0" smtClean="0">
                <a:solidFill>
                  <a:schemeClr val="accent6">
                    <a:lumMod val="50000"/>
                  </a:schemeClr>
                </a:solidFill>
              </a:rPr>
            </a:br>
            <a:r>
              <a:rPr lang="en-US" sz="4400" dirty="0" smtClean="0">
                <a:solidFill>
                  <a:schemeClr val="accent6">
                    <a:lumMod val="50000"/>
                  </a:schemeClr>
                </a:solidFill>
              </a:rPr>
              <a:t>&amp; AARP-NAFC</a:t>
            </a:r>
            <a:r>
              <a:rPr lang="en-US" sz="4400" i="1" dirty="0" smtClean="0">
                <a:solidFill>
                  <a:schemeClr val="accent6">
                    <a:lumMod val="50000"/>
                  </a:schemeClr>
                </a:solidFill>
              </a:rPr>
              <a:t/>
            </a:r>
            <a:br>
              <a:rPr lang="en-US" sz="4400" i="1" dirty="0" smtClean="0">
                <a:solidFill>
                  <a:schemeClr val="accent6">
                    <a:lumMod val="50000"/>
                  </a:schemeClr>
                </a:solidFill>
              </a:rPr>
            </a:br>
            <a:r>
              <a:rPr lang="en-US" sz="4400" i="1" dirty="0" smtClean="0">
                <a:solidFill>
                  <a:schemeClr val="accent6">
                    <a:lumMod val="50000"/>
                  </a:schemeClr>
                </a:solidFill>
              </a:rPr>
              <a:t/>
            </a:r>
            <a:br>
              <a:rPr lang="en-US" sz="4400" i="1" dirty="0" smtClean="0">
                <a:solidFill>
                  <a:schemeClr val="accent6">
                    <a:lumMod val="50000"/>
                  </a:schemeClr>
                </a:solidFill>
              </a:rPr>
            </a:br>
            <a:r>
              <a:rPr lang="en-US" sz="2700" i="1" dirty="0" smtClean="0">
                <a:solidFill>
                  <a:schemeClr val="accent6">
                    <a:lumMod val="50000"/>
                  </a:schemeClr>
                </a:solidFill>
              </a:rPr>
              <a:t>William </a:t>
            </a:r>
            <a:r>
              <a:rPr lang="en-US" sz="2400" i="1" dirty="0" smtClean="0">
                <a:solidFill>
                  <a:schemeClr val="accent6">
                    <a:lumMod val="50000"/>
                  </a:schemeClr>
                </a:solidFill>
              </a:rPr>
              <a:t>Post</a:t>
            </a:r>
            <a:r>
              <a:rPr lang="en-US" sz="2700" i="1" dirty="0" smtClean="0">
                <a:solidFill>
                  <a:schemeClr val="accent6">
                    <a:lumMod val="50000"/>
                  </a:schemeClr>
                </a:solidFill>
              </a:rPr>
              <a:t>, MPA </a:t>
            </a:r>
            <a:r>
              <a:rPr lang="en-US" sz="2400" i="1" dirty="0" smtClean="0">
                <a:solidFill>
                  <a:schemeClr val="accent6">
                    <a:lumMod val="50000"/>
                  </a:schemeClr>
                </a:solidFill>
              </a:rPr>
              <a:t/>
            </a:r>
            <a:br>
              <a:rPr lang="en-US" sz="2400" i="1" dirty="0" smtClean="0">
                <a:solidFill>
                  <a:schemeClr val="accent6">
                    <a:lumMod val="50000"/>
                  </a:schemeClr>
                </a:solidFill>
              </a:rPr>
            </a:br>
            <a:r>
              <a:rPr lang="en-US" sz="2400" i="1" dirty="0" smtClean="0">
                <a:solidFill>
                  <a:schemeClr val="accent6">
                    <a:lumMod val="50000"/>
                  </a:schemeClr>
                </a:solidFill>
              </a:rPr>
              <a:t>Town Manager</a:t>
            </a:r>
            <a:endParaRPr lang="en-US" sz="4400" i="1" dirty="0">
              <a:solidFill>
                <a:schemeClr val="accent6">
                  <a:lumMod val="50000"/>
                </a:schemeClr>
              </a:solidFill>
            </a:endParaRPr>
          </a:p>
        </p:txBody>
      </p:sp>
      <p:pic>
        <p:nvPicPr>
          <p:cNvPr id="2" name="Picture 1"/>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17249" t="25989" r="17124" b="9926"/>
          <a:stretch/>
        </p:blipFill>
        <p:spPr>
          <a:xfrm>
            <a:off x="6478328" y="4923318"/>
            <a:ext cx="2707906" cy="1993392"/>
          </a:xfrm>
          <a:prstGeom prst="rect">
            <a:avLst/>
          </a:prstGeom>
          <a:effectLst>
            <a:softEdge rad="6350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0607" y="4923901"/>
            <a:ext cx="3082771" cy="1992225"/>
          </a:xfrm>
          <a:prstGeom prst="rect">
            <a:avLst/>
          </a:prstGeom>
          <a:effectLst>
            <a:softEdge rad="63500"/>
          </a:effectLst>
        </p:spPr>
      </p:pic>
      <p:pic>
        <p:nvPicPr>
          <p:cNvPr id="13" name="Picture 12"/>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19595" t="18691" r="10125" b="24112"/>
          <a:stretch/>
        </p:blipFill>
        <p:spPr>
          <a:xfrm>
            <a:off x="-49419" y="4923318"/>
            <a:ext cx="1837047" cy="1993392"/>
          </a:xfrm>
          <a:prstGeom prst="rect">
            <a:avLst/>
          </a:prstGeom>
          <a:effectLst>
            <a:softEdge rad="63500"/>
          </a:effectLst>
        </p:spPr>
      </p:pic>
      <p:pic>
        <p:nvPicPr>
          <p:cNvPr id="2050" name="Picture 2" descr="http://www.bowdoinham.com/files/Bowdoinham-Logo-150.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857" y="252335"/>
            <a:ext cx="1428750"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501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30000"/>
          </a:blip>
          <a:tile tx="0" ty="0" sx="100000" sy="100000" flip="none" algn="tl"/>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810694" y="1543545"/>
            <a:ext cx="6915296" cy="5029199"/>
          </a:xfrm>
        </p:spPr>
        <p:txBody>
          <a:bodyPr>
            <a:normAutofit lnSpcReduction="10000"/>
          </a:bodyPr>
          <a:lstStyle/>
          <a:p>
            <a:pPr marL="457200" indent="-457200">
              <a:lnSpc>
                <a:spcPct val="100000"/>
              </a:lnSpc>
              <a:spcBef>
                <a:spcPts val="1200"/>
              </a:spcBef>
              <a:spcAft>
                <a:spcPts val="1200"/>
              </a:spcAft>
            </a:pPr>
            <a:r>
              <a:rPr lang="en-US" dirty="0" smtClean="0"/>
              <a:t>Population: 2,889 spread across 39.2 square miles</a:t>
            </a:r>
          </a:p>
          <a:p>
            <a:pPr marL="457200" indent="-457200">
              <a:lnSpc>
                <a:spcPct val="100000"/>
              </a:lnSpc>
              <a:spcBef>
                <a:spcPts val="1200"/>
              </a:spcBef>
              <a:spcAft>
                <a:spcPts val="1200"/>
              </a:spcAft>
            </a:pPr>
            <a:r>
              <a:rPr lang="en-US" dirty="0" smtClean="0"/>
              <a:t>Rural community in a resource rich region of Maine</a:t>
            </a:r>
          </a:p>
          <a:p>
            <a:pPr marL="457200" indent="-457200">
              <a:lnSpc>
                <a:spcPct val="100000"/>
              </a:lnSpc>
              <a:spcBef>
                <a:spcPts val="1200"/>
              </a:spcBef>
              <a:spcAft>
                <a:spcPts val="1200"/>
              </a:spcAft>
            </a:pPr>
            <a:r>
              <a:rPr lang="en-US" dirty="0" smtClean="0"/>
              <a:t>Median age is 43.7 with 19.8% of residents aged 60 or older</a:t>
            </a:r>
          </a:p>
          <a:p>
            <a:pPr marL="457200" indent="-457200">
              <a:lnSpc>
                <a:spcPct val="100000"/>
              </a:lnSpc>
              <a:spcBef>
                <a:spcPts val="1200"/>
              </a:spcBef>
              <a:spcAft>
                <a:spcPts val="1200"/>
              </a:spcAft>
            </a:pPr>
            <a:r>
              <a:rPr lang="en-US" dirty="0" smtClean="0"/>
              <a:t>Between </a:t>
            </a:r>
            <a:r>
              <a:rPr lang="en-US" dirty="0"/>
              <a:t>2000 and </a:t>
            </a:r>
            <a:r>
              <a:rPr lang="en-US" dirty="0" smtClean="0"/>
              <a:t>2014, </a:t>
            </a:r>
            <a:r>
              <a:rPr lang="en-US" dirty="0"/>
              <a:t>the </a:t>
            </a:r>
            <a:r>
              <a:rPr lang="en-US" dirty="0" smtClean="0"/>
              <a:t>overall population </a:t>
            </a:r>
            <a:r>
              <a:rPr lang="en-US" dirty="0"/>
              <a:t>grew by </a:t>
            </a:r>
            <a:r>
              <a:rPr lang="en-US" dirty="0" smtClean="0"/>
              <a:t>10% but </a:t>
            </a:r>
            <a:r>
              <a:rPr lang="en-US" dirty="0"/>
              <a:t>the number of residents between the ages of </a:t>
            </a:r>
            <a:r>
              <a:rPr lang="en-US" dirty="0" smtClean="0"/>
              <a:t>65 </a:t>
            </a:r>
            <a:r>
              <a:rPr lang="en-US" dirty="0"/>
              <a:t>and </a:t>
            </a:r>
            <a:r>
              <a:rPr lang="en-US" dirty="0" smtClean="0"/>
              <a:t>74 </a:t>
            </a:r>
            <a:r>
              <a:rPr lang="en-US" dirty="0"/>
              <a:t>grew by </a:t>
            </a:r>
            <a:r>
              <a:rPr lang="en-US" dirty="0" smtClean="0"/>
              <a:t>88%.</a:t>
            </a:r>
          </a:p>
          <a:p>
            <a:pPr marL="0" indent="0">
              <a:buNone/>
            </a:pPr>
            <a:endParaRPr lang="en-US" dirty="0" smtClean="0"/>
          </a:p>
        </p:txBody>
      </p:sp>
      <p:cxnSp>
        <p:nvCxnSpPr>
          <p:cNvPr id="9" name="Straight Connector 8"/>
          <p:cNvCxnSpPr/>
          <p:nvPr/>
        </p:nvCxnSpPr>
        <p:spPr>
          <a:xfrm>
            <a:off x="0" y="1170432"/>
            <a:ext cx="9144000" cy="0"/>
          </a:xfrm>
          <a:prstGeom prst="line">
            <a:avLst/>
          </a:prstGeom>
          <a:ln/>
        </p:spPr>
        <p:style>
          <a:lnRef idx="3">
            <a:schemeClr val="accent3"/>
          </a:lnRef>
          <a:fillRef idx="0">
            <a:schemeClr val="accent3"/>
          </a:fillRef>
          <a:effectRef idx="2">
            <a:schemeClr val="accent3"/>
          </a:effectRef>
          <a:fontRef idx="minor">
            <a:schemeClr val="tx1"/>
          </a:fontRef>
        </p:style>
      </p:cxnSp>
      <p:pic>
        <p:nvPicPr>
          <p:cNvPr id="18" name="Picture 8" descr="http://www.allstate.com/Allstate/content/refresh-images/widgets/allstatehands.gif"/>
          <p:cNvPicPr>
            <a:picLocks noChangeAspect="1" noChangeArrowheads="1"/>
          </p:cNvPicPr>
          <p:nvPr/>
        </p:nvPicPr>
        <p:blipFill>
          <a:blip r:embed="rId4">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1854032" y="1711906"/>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allstate.com/Allstate/content/refresh-images/widgets/allstatehands.gif"/>
          <p:cNvPicPr>
            <a:picLocks noChangeAspect="1" noChangeArrowheads="1"/>
          </p:cNvPicPr>
          <p:nvPr/>
        </p:nvPicPr>
        <p:blipFill>
          <a:blip r:embed="rId4">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1854031" y="2726791"/>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allstate.com/Allstate/content/refresh-images/widgets/allstatehands.gif"/>
          <p:cNvPicPr>
            <a:picLocks noChangeAspect="1" noChangeArrowheads="1"/>
          </p:cNvPicPr>
          <p:nvPr/>
        </p:nvPicPr>
        <p:blipFill>
          <a:blip r:embed="rId4">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1881032" y="3826627"/>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www.allstate.com/Allstate/content/refresh-images/widgets/allstatehands.gif"/>
          <p:cNvPicPr>
            <a:picLocks noChangeAspect="1" noChangeArrowheads="1"/>
          </p:cNvPicPr>
          <p:nvPr/>
        </p:nvPicPr>
        <p:blipFill>
          <a:blip r:embed="rId4">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1854030" y="4882342"/>
            <a:ext cx="225083" cy="18288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583747" y="-8165"/>
            <a:ext cx="7557649" cy="1180160"/>
            <a:chOff x="1583747" y="-8165"/>
            <a:chExt cx="7557649" cy="1180160"/>
          </a:xfrm>
        </p:grpSpPr>
        <p:pic>
          <p:nvPicPr>
            <p:cNvPr id="7" name="Picture 6"/>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301" t="38470" r="48589" b="14610"/>
            <a:stretch/>
          </p:blipFill>
          <p:spPr>
            <a:xfrm>
              <a:off x="4890386" y="9144"/>
              <a:ext cx="1739509" cy="1161288"/>
            </a:xfrm>
            <a:prstGeom prst="rect">
              <a:avLst/>
            </a:prstGeom>
            <a:effectLst>
              <a:softEdge rad="63500"/>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8502" y="2727"/>
              <a:ext cx="2042894" cy="1161288"/>
            </a:xfrm>
            <a:prstGeom prst="rect">
              <a:avLst/>
            </a:prstGeom>
            <a:effectLst>
              <a:softEdge rad="50800"/>
            </a:effectLst>
          </p:spPr>
        </p:pic>
        <p:pic>
          <p:nvPicPr>
            <p:cNvPr id="3085" name="Picture 13" descr="http://www.womenlobby.org/local/cache-vignettes/L562xH209/arton4284-5fd4f.jpg"/>
            <p:cNvPicPr>
              <a:picLocks noChangeAspect="1" noChangeArrowheads="1"/>
            </p:cNvPicPr>
            <p:nvPr/>
          </p:nvPicPr>
          <p:blipFill rotWithShape="1">
            <a:blip r:embed="rId7">
              <a:duotone>
                <a:schemeClr val="bg2">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4012" r="4013"/>
            <a:stretch/>
          </p:blipFill>
          <p:spPr bwMode="auto">
            <a:xfrm>
              <a:off x="1583747" y="71439"/>
              <a:ext cx="2677682" cy="99579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l="6205" t="22532" r="61843" b="30512"/>
            <a:stretch/>
          </p:blipFill>
          <p:spPr>
            <a:xfrm rot="5400000">
              <a:off x="3954459" y="82190"/>
              <a:ext cx="1161288" cy="980577"/>
            </a:xfrm>
            <a:prstGeom prst="rect">
              <a:avLst/>
            </a:prstGeom>
            <a:ln w="19050">
              <a:solidFill>
                <a:schemeClr val="accent6">
                  <a:lumMod val="50000"/>
                </a:schemeClr>
              </a:solidFill>
            </a:ln>
            <a:effectLst>
              <a:softEdge rad="76200"/>
            </a:effectLst>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1333" y="-3286"/>
              <a:ext cx="736097" cy="1175281"/>
            </a:xfrm>
            <a:prstGeom prst="rect">
              <a:avLst/>
            </a:prstGeom>
            <a:effectLst>
              <a:softEdge rad="63500"/>
            </a:effectLst>
          </p:spPr>
        </p:pic>
      </p:grpSp>
      <p:sp>
        <p:nvSpPr>
          <p:cNvPr id="24" name="Rectangle 2"/>
          <p:cNvSpPr>
            <a:spLocks noGrp="1" noChangeArrowheads="1"/>
          </p:cNvSpPr>
          <p:nvPr>
            <p:ph type="title"/>
          </p:nvPr>
        </p:nvSpPr>
        <p:spPr>
          <a:xfrm>
            <a:off x="0" y="20680"/>
            <a:ext cx="9144000" cy="1141098"/>
          </a:xfrm>
          <a:solidFill>
            <a:srgbClr val="FFFCF3">
              <a:alpha val="20000"/>
            </a:srgbClr>
          </a:solidFill>
          <a:effectLst>
            <a:softEdge rad="63500"/>
          </a:effectLst>
        </p:spPr>
        <p:txBody>
          <a:bodyPr>
            <a:normAutofit fontScale="90000"/>
          </a:bodyPr>
          <a:lstStyle/>
          <a:p>
            <a:r>
              <a:rPr lang="en-US" b="1" dirty="0" smtClean="0">
                <a:solidFill>
                  <a:schemeClr val="accent6">
                    <a:lumMod val="50000"/>
                  </a:schemeClr>
                </a:solidFill>
              </a:rPr>
              <a:t/>
            </a:r>
            <a:br>
              <a:rPr lang="en-US" b="1" dirty="0" smtClean="0">
                <a:solidFill>
                  <a:schemeClr val="accent6">
                    <a:lumMod val="50000"/>
                  </a:schemeClr>
                </a:solidFill>
              </a:rPr>
            </a:br>
            <a:r>
              <a:rPr lang="en-US" b="1" dirty="0" smtClean="0">
                <a:solidFill>
                  <a:schemeClr val="accent6">
                    <a:lumMod val="50000"/>
                  </a:schemeClr>
                </a:solidFill>
              </a:rPr>
              <a:t>Bowdoinham</a:t>
            </a:r>
            <a:endParaRPr lang="en-US" b="1" dirty="0">
              <a:solidFill>
                <a:schemeClr val="accent6">
                  <a:lumMod val="50000"/>
                </a:schemeClr>
              </a:solidFill>
            </a:endParaRPr>
          </a:p>
        </p:txBody>
      </p:sp>
      <p:pic>
        <p:nvPicPr>
          <p:cNvPr id="36" name="Picture 35"/>
          <p:cNvPicPr/>
          <p:nvPr/>
        </p:nvPicPr>
        <p:blipFill rotWithShape="1">
          <a:blip r:embed="rId11" cstate="print">
            <a:extLst>
              <a:ext uri="{28A0092B-C50C-407E-A947-70E740481C1C}">
                <a14:useLocalDpi xmlns:a14="http://schemas.microsoft.com/office/drawing/2010/main" val="0"/>
              </a:ext>
            </a:extLst>
          </a:blip>
          <a:srcRect l="21271" t="31175" r="23597" b="21451"/>
          <a:stretch/>
        </p:blipFill>
        <p:spPr bwMode="auto">
          <a:xfrm>
            <a:off x="85612" y="4721972"/>
            <a:ext cx="1403253" cy="890707"/>
          </a:xfrm>
          <a:prstGeom prst="rect">
            <a:avLst/>
          </a:prstGeom>
          <a:ln>
            <a:noFill/>
          </a:ln>
          <a:extLst>
            <a:ext uri="{53640926-AAD7-44D8-BBD7-CCE9431645EC}">
              <a14:shadowObscured xmlns:a14="http://schemas.microsoft.com/office/drawing/2010/main"/>
            </a:ext>
          </a:extLst>
        </p:spPr>
      </p:pic>
      <p:pic>
        <p:nvPicPr>
          <p:cNvPr id="38" name="Picture 37" descr="Volunteers dig up and pot plants for the Bowdoinham plant sale, the longest running of its kind in Maine."/>
          <p:cNvPicPr/>
          <p:nvPr/>
        </p:nvPicPr>
        <p:blipFill rotWithShape="1">
          <a:blip r:embed="rId12" cstate="print">
            <a:extLst>
              <a:ext uri="{28A0092B-C50C-407E-A947-70E740481C1C}">
                <a14:useLocalDpi xmlns:a14="http://schemas.microsoft.com/office/drawing/2010/main" val="0"/>
              </a:ext>
            </a:extLst>
          </a:blip>
          <a:srcRect l="24138" t="1" r="29499" b="32230"/>
          <a:stretch/>
        </p:blipFill>
        <p:spPr bwMode="auto">
          <a:xfrm>
            <a:off x="85612" y="5692373"/>
            <a:ext cx="1408176" cy="1132602"/>
          </a:xfrm>
          <a:prstGeom prst="rect">
            <a:avLst/>
          </a:prstGeom>
          <a:noFill/>
          <a:ln>
            <a:noFill/>
          </a:ln>
          <a:extLst>
            <a:ext uri="{53640926-AAD7-44D8-BBD7-CCE9431645EC}">
              <a14:shadowObscured xmlns:a14="http://schemas.microsoft.com/office/drawing/2010/main"/>
            </a:ext>
          </a:extLst>
        </p:spPr>
      </p:pic>
      <p:pic>
        <p:nvPicPr>
          <p:cNvPr id="1030" name="Picture 6" descr="http://abacus.bates.edu/~ganderso/town_hall_fall_72dpi.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612" y="1187742"/>
            <a:ext cx="1408176" cy="167871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DEE1403Best_Bowdoinham"/>
          <p:cNvPicPr/>
          <p:nvPr/>
        </p:nvPicPr>
        <p:blipFill rotWithShape="1">
          <a:blip r:embed="rId14" cstate="print">
            <a:extLst>
              <a:ext uri="{28A0092B-C50C-407E-A947-70E740481C1C}">
                <a14:useLocalDpi xmlns:a14="http://schemas.microsoft.com/office/drawing/2010/main" val="0"/>
              </a:ext>
            </a:extLst>
          </a:blip>
          <a:srcRect b="24461"/>
          <a:stretch/>
        </p:blipFill>
        <p:spPr bwMode="auto">
          <a:xfrm>
            <a:off x="85612" y="2922732"/>
            <a:ext cx="1408176" cy="724026"/>
          </a:xfrm>
          <a:prstGeom prst="rect">
            <a:avLst/>
          </a:prstGeom>
          <a:noFill/>
          <a:ln>
            <a:noFill/>
          </a:ln>
          <a:extLst>
            <a:ext uri="{53640926-AAD7-44D8-BBD7-CCE9431645EC}">
              <a14:shadowObscured xmlns:a14="http://schemas.microsoft.com/office/drawing/2010/main"/>
            </a:ext>
          </a:extLst>
        </p:spPr>
      </p:pic>
      <p:pic>
        <p:nvPicPr>
          <p:cNvPr id="1034" name="Picture 10" descr="https://c1.staticflickr.com/5/4118/5439428331_3daaea1947_b.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612" y="3703036"/>
            <a:ext cx="1408176" cy="93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467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30000"/>
          </a:blip>
          <a:tile tx="0" ty="0" sx="100000" sy="100000" flip="none" algn="tl"/>
        </a:blipFill>
        <a:effectLst/>
      </p:bgPr>
    </p:bg>
    <p:spTree>
      <p:nvGrpSpPr>
        <p:cNvPr id="1" name=""/>
        <p:cNvGrpSpPr/>
        <p:nvPr/>
      </p:nvGrpSpPr>
      <p:grpSpPr>
        <a:xfrm>
          <a:off x="0" y="0"/>
          <a:ext cx="0" cy="0"/>
          <a:chOff x="0" y="0"/>
          <a:chExt cx="0" cy="0"/>
        </a:xfrm>
      </p:grpSpPr>
      <p:sp>
        <p:nvSpPr>
          <p:cNvPr id="39" name="Content Placeholder 1"/>
          <p:cNvSpPr txBox="1">
            <a:spLocks/>
          </p:cNvSpPr>
          <p:nvPr/>
        </p:nvSpPr>
        <p:spPr>
          <a:xfrm>
            <a:off x="2339144" y="1415966"/>
            <a:ext cx="6662058" cy="5024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7113" lvl="1" indent="-342900">
              <a:lnSpc>
                <a:spcPct val="100000"/>
              </a:lnSpc>
              <a:buClr>
                <a:srgbClr val="E8E1D3"/>
              </a:buClr>
            </a:pPr>
            <a:r>
              <a:rPr lang="en-US" sz="2800" dirty="0" smtClean="0"/>
              <a:t>Information - </a:t>
            </a:r>
            <a:r>
              <a:rPr lang="en-US" sz="2000" dirty="0" smtClean="0"/>
              <a:t>About community activities, services and access to services</a:t>
            </a:r>
            <a:endParaRPr lang="en-US" sz="2000" dirty="0"/>
          </a:p>
          <a:p>
            <a:pPr marL="1027113" lvl="1" indent="-342900">
              <a:lnSpc>
                <a:spcPct val="100000"/>
              </a:lnSpc>
              <a:spcAft>
                <a:spcPts val="600"/>
              </a:spcAft>
              <a:buClr>
                <a:srgbClr val="E8E1D3"/>
              </a:buClr>
            </a:pPr>
            <a:r>
              <a:rPr lang="en-US" sz="2800" dirty="0" smtClean="0"/>
              <a:t>Organization - </a:t>
            </a:r>
            <a:r>
              <a:rPr lang="en-US" sz="2000" dirty="0" smtClean="0"/>
              <a:t>Need for coordinated leadership and advocacy for older residents</a:t>
            </a:r>
            <a:endParaRPr lang="en-US" sz="2000" dirty="0"/>
          </a:p>
          <a:p>
            <a:pPr marL="1027113" lvl="1" indent="-342900">
              <a:lnSpc>
                <a:spcPct val="100000"/>
              </a:lnSpc>
              <a:spcAft>
                <a:spcPts val="600"/>
              </a:spcAft>
              <a:buClr>
                <a:srgbClr val="E8E1D3"/>
              </a:buClr>
            </a:pPr>
            <a:r>
              <a:rPr lang="en-US" sz="2800" dirty="0" smtClean="0"/>
              <a:t>Transportation – </a:t>
            </a:r>
            <a:r>
              <a:rPr lang="en-US" sz="2000" dirty="0" smtClean="0"/>
              <a:t>Limited availability of public transportation</a:t>
            </a:r>
          </a:p>
          <a:p>
            <a:pPr marL="0" lvl="1" indent="0">
              <a:spcBef>
                <a:spcPts val="1000"/>
              </a:spcBef>
              <a:buNone/>
            </a:pPr>
            <a:r>
              <a:rPr lang="en-US" sz="2800" dirty="0" smtClean="0"/>
              <a:t>	 Housing – </a:t>
            </a:r>
            <a:r>
              <a:rPr lang="en-US" sz="2000" dirty="0" smtClean="0"/>
              <a:t>Lack of community-based 		 	  congregate or assisted living; lack of in-home 	  	  affordable chore services and home repairs</a:t>
            </a:r>
            <a:endParaRPr lang="en-US" sz="2000" dirty="0"/>
          </a:p>
          <a:p>
            <a:pPr marL="0" lvl="1" indent="0">
              <a:spcBef>
                <a:spcPts val="1000"/>
              </a:spcBef>
              <a:buNone/>
            </a:pPr>
            <a:r>
              <a:rPr lang="en-US" sz="2800" dirty="0" smtClean="0"/>
              <a:t>	 Gathering space – </a:t>
            </a:r>
            <a:r>
              <a:rPr lang="en-US" sz="2000" dirty="0" smtClean="0"/>
              <a:t>for socialization, 	games, 	  	  activities, exercise</a:t>
            </a:r>
            <a:endParaRPr lang="en-US" sz="2000" dirty="0"/>
          </a:p>
          <a:p>
            <a:pPr marL="0" indent="0">
              <a:buFont typeface="Arial" panose="020B0604020202020204" pitchFamily="34" charset="0"/>
              <a:buNone/>
            </a:pPr>
            <a:endParaRPr lang="en-US" dirty="0"/>
          </a:p>
        </p:txBody>
      </p:sp>
      <p:sp>
        <p:nvSpPr>
          <p:cNvPr id="2" name="Content Placeholder 1"/>
          <p:cNvSpPr>
            <a:spLocks noGrp="1"/>
          </p:cNvSpPr>
          <p:nvPr>
            <p:ph idx="1"/>
          </p:nvPr>
        </p:nvSpPr>
        <p:spPr>
          <a:xfrm>
            <a:off x="10744947" y="1110643"/>
            <a:ext cx="6920496" cy="4942562"/>
          </a:xfrm>
        </p:spPr>
        <p:txBody>
          <a:bodyPr>
            <a:normAutofit/>
          </a:bodyPr>
          <a:lstStyle/>
          <a:p>
            <a:pPr marL="227013" indent="0">
              <a:lnSpc>
                <a:spcPct val="100000"/>
              </a:lnSpc>
              <a:buNone/>
            </a:pPr>
            <a:endParaRPr lang="en-US" dirty="0" smtClean="0"/>
          </a:p>
          <a:p>
            <a:pPr marL="1027113" lvl="1" indent="-342900">
              <a:lnSpc>
                <a:spcPct val="100000"/>
              </a:lnSpc>
              <a:spcAft>
                <a:spcPts val="600"/>
              </a:spcAft>
            </a:pPr>
            <a:r>
              <a:rPr lang="en-US" sz="2800" dirty="0" smtClean="0"/>
              <a:t>Information</a:t>
            </a:r>
          </a:p>
          <a:p>
            <a:pPr marL="1027113" lvl="1" indent="-342900">
              <a:lnSpc>
                <a:spcPct val="100000"/>
              </a:lnSpc>
            </a:pPr>
            <a:r>
              <a:rPr lang="en-US" sz="2800" dirty="0" smtClean="0"/>
              <a:t>Organization</a:t>
            </a:r>
          </a:p>
          <a:p>
            <a:pPr marL="1027113" lvl="1" indent="-342900">
              <a:lnSpc>
                <a:spcPct val="150000"/>
              </a:lnSpc>
            </a:pPr>
            <a:r>
              <a:rPr lang="en-US" sz="2800" dirty="0" smtClean="0"/>
              <a:t>Transportation</a:t>
            </a:r>
          </a:p>
          <a:p>
            <a:pPr marL="1027113" lvl="1" indent="-342900">
              <a:lnSpc>
                <a:spcPct val="150000"/>
              </a:lnSpc>
              <a:spcBef>
                <a:spcPts val="0"/>
              </a:spcBef>
              <a:spcAft>
                <a:spcPts val="600"/>
              </a:spcAft>
            </a:pPr>
            <a:r>
              <a:rPr lang="en-US" sz="2800" dirty="0" smtClean="0"/>
              <a:t>Housing</a:t>
            </a:r>
          </a:p>
          <a:p>
            <a:pPr marL="1027113" lvl="1" indent="-342900">
              <a:lnSpc>
                <a:spcPct val="100000"/>
              </a:lnSpc>
            </a:pPr>
            <a:r>
              <a:rPr lang="en-US" sz="2800" dirty="0" smtClean="0"/>
              <a:t>Gathering Space</a:t>
            </a:r>
          </a:p>
          <a:p>
            <a:pPr marL="0" indent="0">
              <a:buNone/>
            </a:pPr>
            <a:endParaRPr lang="en-US" dirty="0" smtClean="0"/>
          </a:p>
          <a:p>
            <a:pPr marL="0" indent="0">
              <a:buNone/>
            </a:pPr>
            <a:endParaRPr lang="en-US" dirty="0"/>
          </a:p>
          <a:p>
            <a:pPr marL="0" indent="0">
              <a:buNone/>
            </a:pPr>
            <a:endParaRPr lang="en-US" dirty="0"/>
          </a:p>
        </p:txBody>
      </p:sp>
      <p:cxnSp>
        <p:nvCxnSpPr>
          <p:cNvPr id="9" name="Straight Connector 8"/>
          <p:cNvCxnSpPr/>
          <p:nvPr/>
        </p:nvCxnSpPr>
        <p:spPr>
          <a:xfrm>
            <a:off x="0" y="1170432"/>
            <a:ext cx="9144000" cy="0"/>
          </a:xfrm>
          <a:prstGeom prst="line">
            <a:avLst/>
          </a:prstGeom>
          <a:ln/>
        </p:spPr>
        <p:style>
          <a:lnRef idx="3">
            <a:schemeClr val="accent3"/>
          </a:lnRef>
          <a:fillRef idx="0">
            <a:schemeClr val="accent3"/>
          </a:fillRef>
          <a:effectRef idx="2">
            <a:schemeClr val="accent3"/>
          </a:effectRef>
          <a:fontRef idx="minor">
            <a:schemeClr val="tx1"/>
          </a:fontRef>
        </p:style>
      </p:cxnSp>
      <p:pic>
        <p:nvPicPr>
          <p:cNvPr id="18" name="Picture 8" descr="http://www.allstate.com/Allstate/content/refresh-images/widgets/allstatehands.gif"/>
          <p:cNvPicPr>
            <a:picLocks noChangeAspect="1" noChangeArrowheads="1"/>
          </p:cNvPicPr>
          <p:nvPr/>
        </p:nvPicPr>
        <p:blipFill>
          <a:blip r:embed="rId4">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3082174" y="1680631"/>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allstate.com/Allstate/content/refresh-images/widgets/allstatehands.gif"/>
          <p:cNvPicPr>
            <a:picLocks noChangeAspect="1" noChangeArrowheads="1"/>
          </p:cNvPicPr>
          <p:nvPr/>
        </p:nvPicPr>
        <p:blipFill>
          <a:blip r:embed="rId4">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3063552" y="2409683"/>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422"/>
          <a:stretch/>
        </p:blipFill>
        <p:spPr bwMode="auto">
          <a:xfrm>
            <a:off x="543638" y="1546833"/>
            <a:ext cx="1620668" cy="106450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1583747" y="-8165"/>
            <a:ext cx="7557649" cy="1180160"/>
            <a:chOff x="1583747" y="-8165"/>
            <a:chExt cx="7557649" cy="1180160"/>
          </a:xfrm>
        </p:grpSpPr>
        <p:pic>
          <p:nvPicPr>
            <p:cNvPr id="34" name="Picture 33"/>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301" t="38470" r="48589" b="14610"/>
            <a:stretch/>
          </p:blipFill>
          <p:spPr>
            <a:xfrm>
              <a:off x="4890386" y="9144"/>
              <a:ext cx="1739509" cy="1161288"/>
            </a:xfrm>
            <a:prstGeom prst="rect">
              <a:avLst/>
            </a:prstGeom>
            <a:effectLst>
              <a:softEdge rad="63500"/>
            </a:effectLst>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8502" y="2727"/>
              <a:ext cx="2042894" cy="1161288"/>
            </a:xfrm>
            <a:prstGeom prst="rect">
              <a:avLst/>
            </a:prstGeom>
            <a:effectLst>
              <a:softEdge rad="50800"/>
            </a:effectLst>
          </p:spPr>
        </p:pic>
        <p:pic>
          <p:nvPicPr>
            <p:cNvPr id="36" name="Picture 13" descr="http://www.womenlobby.org/local/cache-vignettes/L562xH209/arton4284-5fd4f.jpg"/>
            <p:cNvPicPr>
              <a:picLocks noChangeAspect="1" noChangeArrowheads="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4012" r="4013"/>
            <a:stretch/>
          </p:blipFill>
          <p:spPr bwMode="auto">
            <a:xfrm>
              <a:off x="1583747" y="71439"/>
              <a:ext cx="2677682" cy="99579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l="6205" t="22532" r="61843" b="30512"/>
            <a:stretch/>
          </p:blipFill>
          <p:spPr>
            <a:xfrm rot="5400000">
              <a:off x="3954459" y="82190"/>
              <a:ext cx="1161288" cy="980577"/>
            </a:xfrm>
            <a:prstGeom prst="rect">
              <a:avLst/>
            </a:prstGeom>
            <a:ln w="19050">
              <a:solidFill>
                <a:schemeClr val="accent6">
                  <a:lumMod val="50000"/>
                </a:schemeClr>
              </a:solidFill>
            </a:ln>
            <a:effectLst>
              <a:softEdge rad="76200"/>
            </a:effectLst>
          </p:spPr>
        </p:pic>
        <p:pic>
          <p:nvPicPr>
            <p:cNvPr id="38" name="Picture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1333" y="-3286"/>
              <a:ext cx="736097" cy="1175281"/>
            </a:xfrm>
            <a:prstGeom prst="rect">
              <a:avLst/>
            </a:prstGeom>
            <a:effectLst>
              <a:softEdge rad="63500"/>
            </a:effectLst>
          </p:spPr>
        </p:pic>
      </p:grpSp>
      <p:sp>
        <p:nvSpPr>
          <p:cNvPr id="24" name="Rectangle 2"/>
          <p:cNvSpPr>
            <a:spLocks noGrp="1" noChangeArrowheads="1"/>
          </p:cNvSpPr>
          <p:nvPr>
            <p:ph type="title"/>
          </p:nvPr>
        </p:nvSpPr>
        <p:spPr>
          <a:xfrm>
            <a:off x="0" y="27048"/>
            <a:ext cx="9144000" cy="1141098"/>
          </a:xfrm>
          <a:solidFill>
            <a:srgbClr val="FFFCF3">
              <a:alpha val="20000"/>
            </a:srgbClr>
          </a:solidFill>
          <a:effectLst>
            <a:softEdge rad="63500"/>
          </a:effectLst>
        </p:spPr>
        <p:txBody>
          <a:bodyPr>
            <a:normAutofit fontScale="90000"/>
          </a:bodyPr>
          <a:lstStyle/>
          <a:p>
            <a:r>
              <a:rPr lang="en-US" b="1" dirty="0" smtClean="0">
                <a:solidFill>
                  <a:schemeClr val="accent6">
                    <a:lumMod val="50000"/>
                  </a:schemeClr>
                </a:solidFill>
              </a:rPr>
              <a:t>2012:</a:t>
            </a:r>
            <a:r>
              <a:rPr lang="en-US" b="1" dirty="0">
                <a:solidFill>
                  <a:schemeClr val="accent6">
                    <a:lumMod val="50000"/>
                  </a:schemeClr>
                </a:solidFill>
              </a:rPr>
              <a:t/>
            </a:r>
            <a:br>
              <a:rPr lang="en-US" b="1" dirty="0">
                <a:solidFill>
                  <a:schemeClr val="accent6">
                    <a:lumMod val="50000"/>
                  </a:schemeClr>
                </a:solidFill>
              </a:rPr>
            </a:br>
            <a:r>
              <a:rPr lang="en-US" b="1" dirty="0" smtClean="0">
                <a:solidFill>
                  <a:schemeClr val="accent6">
                    <a:lumMod val="50000"/>
                  </a:schemeClr>
                </a:solidFill>
              </a:rPr>
              <a:t>Needs Identified</a:t>
            </a:r>
            <a:endParaRPr lang="en-US" b="1" dirty="0">
              <a:solidFill>
                <a:schemeClr val="accent6">
                  <a:lumMod val="50000"/>
                </a:schemeClr>
              </a:solidFill>
            </a:endParaRPr>
          </a:p>
        </p:txBody>
      </p:sp>
      <p:pic>
        <p:nvPicPr>
          <p:cNvPr id="40" name="Picture 8" descr="http://www.allstate.com/Allstate/content/refresh-images/widgets/allstatehands.gif"/>
          <p:cNvPicPr>
            <a:picLocks noChangeAspect="1" noChangeArrowheads="1"/>
          </p:cNvPicPr>
          <p:nvPr/>
        </p:nvPicPr>
        <p:blipFill>
          <a:blip r:embed="rId4">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3082174" y="3227571"/>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2" cstate="print">
            <a:extLst>
              <a:ext uri="{28A0092B-C50C-407E-A947-70E740481C1C}">
                <a14:useLocalDpi xmlns:a14="http://schemas.microsoft.com/office/drawing/2010/main" val="0"/>
              </a:ext>
            </a:extLst>
          </a:blip>
          <a:srcRect b="18103"/>
          <a:stretch/>
        </p:blipFill>
        <p:spPr>
          <a:xfrm rot="10800000">
            <a:off x="824475" y="5439625"/>
            <a:ext cx="1339831" cy="822960"/>
          </a:xfrm>
          <a:prstGeom prst="rect">
            <a:avLst/>
          </a:prstGeom>
          <a:ln w="12700">
            <a:solidFill>
              <a:schemeClr val="tx1"/>
            </a:solidFill>
          </a:ln>
        </p:spPr>
      </p:pic>
      <p:pic>
        <p:nvPicPr>
          <p:cNvPr id="13" name="Picture 12"/>
          <p:cNvPicPr>
            <a:picLocks noChangeAspect="1"/>
          </p:cNvPicPr>
          <p:nvPr/>
        </p:nvPicPr>
        <p:blipFill rotWithShape="1">
          <a:blip r:embed="rId13" cstate="print">
            <a:extLst>
              <a:ext uri="{28A0092B-C50C-407E-A947-70E740481C1C}">
                <a14:useLocalDpi xmlns:a14="http://schemas.microsoft.com/office/drawing/2010/main" val="0"/>
              </a:ext>
            </a:extLst>
          </a:blip>
          <a:srcRect r="52293" b="15992"/>
          <a:stretch/>
        </p:blipFill>
        <p:spPr>
          <a:xfrm>
            <a:off x="1377591" y="4040001"/>
            <a:ext cx="900067" cy="1188720"/>
          </a:xfrm>
          <a:prstGeom prst="rect">
            <a:avLst/>
          </a:prstGeom>
          <a:ln w="12700">
            <a:solidFill>
              <a:schemeClr val="tx1"/>
            </a:solid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3890" y="4284298"/>
            <a:ext cx="698455" cy="1188720"/>
          </a:xfrm>
          <a:prstGeom prst="rect">
            <a:avLst/>
          </a:prstGeom>
          <a:ln w="12700">
            <a:solidFill>
              <a:schemeClr val="tx1"/>
            </a:solidFill>
          </a:ln>
        </p:spPr>
      </p:pic>
      <p:pic>
        <p:nvPicPr>
          <p:cNvPr id="11" name="Picture 10"/>
          <p:cNvPicPr>
            <a:picLocks noChangeAspect="1"/>
          </p:cNvPicPr>
          <p:nvPr/>
        </p:nvPicPr>
        <p:blipFill rotWithShape="1">
          <a:blip r:embed="rId15" cstate="print">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val="0"/>
              </a:ext>
            </a:extLst>
          </a:blip>
          <a:srcRect l="7763" t="24352" r="61886" b="30459"/>
          <a:stretch/>
        </p:blipFill>
        <p:spPr>
          <a:xfrm rot="5400000">
            <a:off x="429618" y="3246388"/>
            <a:ext cx="1068859" cy="914400"/>
          </a:xfrm>
          <a:prstGeom prst="rect">
            <a:avLst/>
          </a:prstGeom>
          <a:ln w="12700">
            <a:solidFill>
              <a:schemeClr val="tx1"/>
            </a:solidFill>
          </a:ln>
        </p:spPr>
      </p:pic>
      <p:pic>
        <p:nvPicPr>
          <p:cNvPr id="30" name="Picture 4" descr="https://scontent-lga1-1.xx.fbcdn.net/hphotos-xpf1/v/t1.0-9/10959511_10205629337669868_7372944508181795013_n.jpg?oh=0f92b2e5e9f3e8ac2ddef132bf826a7f&amp;oe=5640282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62342" y="2971539"/>
            <a:ext cx="877824" cy="877824"/>
          </a:xfrm>
          <a:prstGeom prst="rect">
            <a:avLst/>
          </a:prstGeom>
          <a:noFill/>
          <a:ln w="19050">
            <a:solidFill>
              <a:srgbClr val="5E5648"/>
            </a:solidFill>
          </a:ln>
          <a:extLst>
            <a:ext uri="{909E8E84-426E-40DD-AFC4-6F175D3DCCD1}">
              <a14:hiddenFill xmlns:a14="http://schemas.microsoft.com/office/drawing/2010/main">
                <a:solidFill>
                  <a:srgbClr val="FFFFFF"/>
                </a:solidFill>
              </a14:hiddenFill>
            </a:ext>
          </a:extLst>
        </p:spPr>
      </p:pic>
      <p:pic>
        <p:nvPicPr>
          <p:cNvPr id="42" name="Picture 8" descr="http://www.allstate.com/Allstate/content/refresh-images/widgets/allstatehands.gif"/>
          <p:cNvPicPr>
            <a:picLocks noChangeAspect="1" noChangeArrowheads="1"/>
          </p:cNvPicPr>
          <p:nvPr/>
        </p:nvPicPr>
        <p:blipFill>
          <a:blip r:embed="rId4">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3082173" y="4146577"/>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http://www.allstate.com/Allstate/content/refresh-images/widgets/allstatehands.gif"/>
          <p:cNvPicPr>
            <a:picLocks noChangeAspect="1" noChangeArrowheads="1"/>
          </p:cNvPicPr>
          <p:nvPr/>
        </p:nvPicPr>
        <p:blipFill>
          <a:blip r:embed="rId4">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3122031" y="5256745"/>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val="0"/>
              </a:ext>
            </a:extLst>
          </a:blip>
          <a:srcRect l="65501" t="14741" r="14546" b="64546"/>
          <a:stretch/>
        </p:blipFill>
        <p:spPr>
          <a:xfrm>
            <a:off x="381085" y="2432324"/>
            <a:ext cx="792852" cy="822960"/>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48083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30000"/>
          </a:blip>
          <a:tile tx="0" ty="0" sx="100000" sy="100000" flip="none" algn="tl"/>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7599" t="21563" r="26374" b="63276"/>
          <a:stretch/>
        </p:blipFill>
        <p:spPr>
          <a:xfrm>
            <a:off x="376490" y="1434473"/>
            <a:ext cx="1747496" cy="767418"/>
          </a:xfrm>
          <a:prstGeom prst="rect">
            <a:avLst/>
          </a:prstGeom>
          <a:ln w="12700">
            <a:solidFill>
              <a:schemeClr val="tx1"/>
            </a:solidFill>
          </a:ln>
        </p:spPr>
      </p:pic>
      <p:sp>
        <p:nvSpPr>
          <p:cNvPr id="39" name="Content Placeholder 1"/>
          <p:cNvSpPr txBox="1">
            <a:spLocks/>
          </p:cNvSpPr>
          <p:nvPr/>
        </p:nvSpPr>
        <p:spPr>
          <a:xfrm>
            <a:off x="2339144" y="1415966"/>
            <a:ext cx="6662058" cy="502484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7113" lvl="1" indent="-342900">
              <a:lnSpc>
                <a:spcPct val="100000"/>
              </a:lnSpc>
              <a:buClr>
                <a:srgbClr val="E8E1D3"/>
              </a:buClr>
            </a:pPr>
            <a:r>
              <a:rPr lang="en-US" sz="3000" dirty="0" smtClean="0"/>
              <a:t>Advisory Committee on Aging Created </a:t>
            </a:r>
            <a:r>
              <a:rPr lang="en-US" sz="2800" dirty="0" smtClean="0"/>
              <a:t>– </a:t>
            </a:r>
            <a:r>
              <a:rPr lang="en-US" sz="2200" dirty="0" smtClean="0"/>
              <a:t>Residents appointed to provide advice and solutions to Select Board and Town Manager</a:t>
            </a:r>
          </a:p>
          <a:p>
            <a:pPr marL="1027113" lvl="1" indent="-342900">
              <a:lnSpc>
                <a:spcPct val="100000"/>
              </a:lnSpc>
              <a:buClr>
                <a:srgbClr val="E8E1D3"/>
              </a:buClr>
            </a:pPr>
            <a:r>
              <a:rPr lang="en-US" sz="3000" dirty="0" smtClean="0"/>
              <a:t>Information</a:t>
            </a:r>
            <a:r>
              <a:rPr lang="en-US" sz="2800" dirty="0" smtClean="0"/>
              <a:t> – </a:t>
            </a:r>
            <a:r>
              <a:rPr lang="en-US" sz="2200" dirty="0" smtClean="0"/>
              <a:t>Activity and Resource List distributed by mail and email; keeps residents aware of activities and resources</a:t>
            </a:r>
            <a:endParaRPr lang="en-US" sz="2200" dirty="0"/>
          </a:p>
          <a:p>
            <a:pPr marL="1027113" lvl="1" indent="-342900">
              <a:lnSpc>
                <a:spcPct val="100000"/>
              </a:lnSpc>
              <a:spcAft>
                <a:spcPts val="600"/>
              </a:spcAft>
              <a:buClr>
                <a:srgbClr val="E8E1D3"/>
              </a:buClr>
            </a:pPr>
            <a:r>
              <a:rPr lang="en-US" sz="3000" dirty="0" smtClean="0"/>
              <a:t>Organization</a:t>
            </a:r>
            <a:r>
              <a:rPr lang="en-US" sz="2800" dirty="0" smtClean="0"/>
              <a:t> – </a:t>
            </a:r>
            <a:r>
              <a:rPr lang="en-US" sz="2200" dirty="0" smtClean="0"/>
              <a:t>Administration created Coordinator of Older Adult Services position to provide leadership and advocacy for older residents</a:t>
            </a:r>
            <a:endParaRPr lang="en-US" sz="2200" dirty="0"/>
          </a:p>
          <a:p>
            <a:pPr marL="1027113" lvl="1" indent="-342900">
              <a:lnSpc>
                <a:spcPct val="100000"/>
              </a:lnSpc>
              <a:spcAft>
                <a:spcPts val="600"/>
              </a:spcAft>
              <a:buClr>
                <a:srgbClr val="E8E1D3"/>
              </a:buClr>
            </a:pPr>
            <a:r>
              <a:rPr lang="en-US" sz="3000" dirty="0" smtClean="0"/>
              <a:t>Transportation</a:t>
            </a:r>
            <a:r>
              <a:rPr lang="en-US" sz="2800" b="1" dirty="0" smtClean="0"/>
              <a:t> </a:t>
            </a:r>
            <a:r>
              <a:rPr lang="en-US" sz="2800" dirty="0" smtClean="0"/>
              <a:t>– </a:t>
            </a:r>
            <a:r>
              <a:rPr lang="en-US" sz="2200" dirty="0" smtClean="0"/>
              <a:t>Volunteer rides program; Town exploring bus transportation</a:t>
            </a:r>
          </a:p>
          <a:p>
            <a:pPr marL="0" lvl="1" indent="0">
              <a:spcBef>
                <a:spcPts val="1000"/>
              </a:spcBef>
              <a:buNone/>
            </a:pPr>
            <a:r>
              <a:rPr lang="en-US" sz="2800" dirty="0" smtClean="0"/>
              <a:t>	 </a:t>
            </a:r>
            <a:r>
              <a:rPr lang="en-US" sz="3000" dirty="0" smtClean="0"/>
              <a:t>Gathering space </a:t>
            </a:r>
            <a:r>
              <a:rPr lang="en-US" sz="2800" dirty="0" smtClean="0"/>
              <a:t>– </a:t>
            </a:r>
            <a:r>
              <a:rPr lang="en-US" sz="2200" dirty="0" smtClean="0"/>
              <a:t>Space utilized in local 	 	  church, town office and fire station for activities, 	 	  programs and exercise</a:t>
            </a:r>
            <a:endParaRPr lang="en-US" sz="2200" dirty="0"/>
          </a:p>
          <a:p>
            <a:pPr marL="0" indent="0">
              <a:buFont typeface="Arial" panose="020B0604020202020204" pitchFamily="34" charset="0"/>
              <a:buNone/>
            </a:pPr>
            <a:endParaRPr lang="en-US" dirty="0"/>
          </a:p>
        </p:txBody>
      </p:sp>
      <p:sp>
        <p:nvSpPr>
          <p:cNvPr id="2" name="Content Placeholder 1"/>
          <p:cNvSpPr>
            <a:spLocks noGrp="1"/>
          </p:cNvSpPr>
          <p:nvPr>
            <p:ph idx="1"/>
          </p:nvPr>
        </p:nvSpPr>
        <p:spPr>
          <a:xfrm>
            <a:off x="10744947" y="1110643"/>
            <a:ext cx="6920496" cy="4942562"/>
          </a:xfrm>
        </p:spPr>
        <p:txBody>
          <a:bodyPr>
            <a:normAutofit fontScale="92500" lnSpcReduction="20000"/>
          </a:bodyPr>
          <a:lstStyle/>
          <a:p>
            <a:pPr marL="227013" indent="0">
              <a:lnSpc>
                <a:spcPct val="100000"/>
              </a:lnSpc>
              <a:buNone/>
            </a:pPr>
            <a:endParaRPr lang="en-US" dirty="0" smtClean="0"/>
          </a:p>
          <a:p>
            <a:pPr marL="1027113" lvl="1" indent="-342900">
              <a:lnSpc>
                <a:spcPct val="100000"/>
              </a:lnSpc>
              <a:spcAft>
                <a:spcPts val="600"/>
              </a:spcAft>
            </a:pPr>
            <a:r>
              <a:rPr lang="en-US" sz="2800" dirty="0" smtClean="0"/>
              <a:t>Select</a:t>
            </a:r>
            <a:r>
              <a:rPr lang="en-US" sz="2800" baseline="0" dirty="0" smtClean="0"/>
              <a:t> Board appointed ACOA – 7 to 9 members</a:t>
            </a:r>
            <a:endParaRPr lang="en-US" sz="2800" dirty="0" smtClean="0"/>
          </a:p>
          <a:p>
            <a:pPr marL="1027113" lvl="1" indent="-342900">
              <a:lnSpc>
                <a:spcPct val="100000"/>
              </a:lnSpc>
            </a:pPr>
            <a:r>
              <a:rPr lang="en-US" sz="2800" dirty="0" smtClean="0"/>
              <a:t>Activity and Resource List now Requested by residents</a:t>
            </a:r>
          </a:p>
          <a:p>
            <a:pPr marL="1027113" lvl="1" indent="-342900">
              <a:lnSpc>
                <a:spcPct val="150000"/>
              </a:lnSpc>
            </a:pPr>
            <a:r>
              <a:rPr lang="en-US" sz="2800" dirty="0" smtClean="0"/>
              <a:t>Coordinator works 15 </a:t>
            </a:r>
            <a:r>
              <a:rPr lang="en-US" sz="2800" dirty="0" err="1" smtClean="0"/>
              <a:t>hrs</a:t>
            </a:r>
            <a:r>
              <a:rPr lang="en-US" sz="2800" dirty="0" smtClean="0"/>
              <a:t>/</a:t>
            </a:r>
            <a:r>
              <a:rPr lang="en-US" sz="2800" dirty="0" err="1" smtClean="0"/>
              <a:t>wk</a:t>
            </a:r>
            <a:r>
              <a:rPr lang="en-US" sz="2800" dirty="0" smtClean="0"/>
              <a:t>; in</a:t>
            </a:r>
            <a:r>
              <a:rPr lang="en-US" sz="2800" baseline="0" dirty="0" smtClean="0"/>
              <a:t> 2</a:t>
            </a:r>
            <a:r>
              <a:rPr lang="en-US" sz="2800" baseline="30000" dirty="0" smtClean="0"/>
              <a:t>nd</a:t>
            </a:r>
            <a:r>
              <a:rPr lang="en-US" sz="2800" baseline="0" dirty="0" smtClean="0"/>
              <a:t> year, liaison between older residents and administration; </a:t>
            </a:r>
            <a:r>
              <a:rPr lang="en-US" sz="2800" dirty="0" smtClean="0"/>
              <a:t>Knowledge of Aging Issues</a:t>
            </a:r>
          </a:p>
          <a:p>
            <a:pPr marL="1027113" lvl="1" indent="-342900">
              <a:lnSpc>
                <a:spcPct val="100000"/>
              </a:lnSpc>
            </a:pPr>
            <a:r>
              <a:rPr lang="en-US" sz="2800" dirty="0" smtClean="0"/>
              <a:t>Always</a:t>
            </a:r>
            <a:r>
              <a:rPr lang="en-US" sz="2800" baseline="0" dirty="0" smtClean="0"/>
              <a:t> held a senior lunch, now exercise classes, card games, talks by town officials, social gathering space, programs by others (sheriff, </a:t>
            </a:r>
            <a:r>
              <a:rPr lang="en-US" sz="2800" baseline="0" dirty="0" err="1" smtClean="0"/>
              <a:t>etc</a:t>
            </a:r>
            <a:r>
              <a:rPr lang="en-US" sz="2800" baseline="0" dirty="0" smtClean="0"/>
              <a:t>)</a:t>
            </a:r>
            <a:endParaRPr lang="en-US" sz="2800" dirty="0" smtClean="0"/>
          </a:p>
          <a:p>
            <a:pPr marL="0" indent="0">
              <a:buNone/>
            </a:pPr>
            <a:endParaRPr lang="en-US" dirty="0" smtClean="0"/>
          </a:p>
          <a:p>
            <a:pPr marL="0" indent="0">
              <a:buNone/>
            </a:pPr>
            <a:endParaRPr lang="en-US" dirty="0"/>
          </a:p>
        </p:txBody>
      </p:sp>
      <p:cxnSp>
        <p:nvCxnSpPr>
          <p:cNvPr id="9" name="Straight Connector 8"/>
          <p:cNvCxnSpPr/>
          <p:nvPr/>
        </p:nvCxnSpPr>
        <p:spPr>
          <a:xfrm>
            <a:off x="0" y="1170432"/>
            <a:ext cx="9144000" cy="0"/>
          </a:xfrm>
          <a:prstGeom prst="line">
            <a:avLst/>
          </a:prstGeom>
          <a:ln/>
        </p:spPr>
        <p:style>
          <a:lnRef idx="3">
            <a:schemeClr val="accent3"/>
          </a:lnRef>
          <a:fillRef idx="0">
            <a:schemeClr val="accent3"/>
          </a:fillRef>
          <a:effectRef idx="2">
            <a:schemeClr val="accent3"/>
          </a:effectRef>
          <a:fontRef idx="minor">
            <a:schemeClr val="tx1"/>
          </a:fontRef>
        </p:style>
      </p:cxnSp>
      <p:pic>
        <p:nvPicPr>
          <p:cNvPr id="18" name="Picture 8" descr="http://www.allstate.com/Allstate/content/refresh-images/widgets/allstatehands.gif"/>
          <p:cNvPicPr>
            <a:picLocks noChangeAspect="1" noChangeArrowheads="1"/>
          </p:cNvPicPr>
          <p:nvPr/>
        </p:nvPicPr>
        <p:blipFill>
          <a:blip r:embed="rId6">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3082174" y="1519850"/>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allstate.com/Allstate/content/refresh-images/widgets/allstatehands.gif"/>
          <p:cNvPicPr>
            <a:picLocks noChangeAspect="1" noChangeArrowheads="1"/>
          </p:cNvPicPr>
          <p:nvPr/>
        </p:nvPicPr>
        <p:blipFill>
          <a:blip r:embed="rId6">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3069508" y="2626358"/>
            <a:ext cx="225083" cy="18288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1583747" y="-8165"/>
            <a:ext cx="7557649" cy="1180160"/>
            <a:chOff x="1583747" y="-8165"/>
            <a:chExt cx="7557649" cy="1180160"/>
          </a:xfrm>
        </p:grpSpPr>
        <p:pic>
          <p:nvPicPr>
            <p:cNvPr id="34" name="Picture 33"/>
            <p:cNvPicPr>
              <a:picLocks noChangeAspect="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l="-1301" t="38470" r="48589" b="14610"/>
            <a:stretch/>
          </p:blipFill>
          <p:spPr>
            <a:xfrm>
              <a:off x="4890386" y="9144"/>
              <a:ext cx="1739509" cy="1161288"/>
            </a:xfrm>
            <a:prstGeom prst="rect">
              <a:avLst/>
            </a:prstGeom>
            <a:effectLst>
              <a:softEdge rad="63500"/>
            </a:effectLst>
          </p:spPr>
        </p:pic>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8502" y="2727"/>
              <a:ext cx="2042894" cy="1161288"/>
            </a:xfrm>
            <a:prstGeom prst="rect">
              <a:avLst/>
            </a:prstGeom>
            <a:effectLst>
              <a:softEdge rad="50800"/>
            </a:effectLst>
          </p:spPr>
        </p:pic>
        <p:pic>
          <p:nvPicPr>
            <p:cNvPr id="36" name="Picture 13" descr="http://www.womenlobby.org/local/cache-vignettes/L562xH209/arton4284-5fd4f.jpg"/>
            <p:cNvPicPr>
              <a:picLocks noChangeAspect="1" noChangeArrowheads="1"/>
            </p:cNvPicPr>
            <p:nvPr/>
          </p:nvPicPr>
          <p:blipFill rotWithShape="1">
            <a:blip r:embed="rId9">
              <a:duotone>
                <a:schemeClr val="bg2">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4012" r="4013"/>
            <a:stretch/>
          </p:blipFill>
          <p:spPr bwMode="auto">
            <a:xfrm>
              <a:off x="1583747" y="71439"/>
              <a:ext cx="2677682" cy="99579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rotWithShape="1">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l="6205" t="22532" r="61843" b="30512"/>
            <a:stretch/>
          </p:blipFill>
          <p:spPr>
            <a:xfrm rot="5400000">
              <a:off x="3954459" y="82190"/>
              <a:ext cx="1161288" cy="980577"/>
            </a:xfrm>
            <a:prstGeom prst="rect">
              <a:avLst/>
            </a:prstGeom>
            <a:ln w="19050">
              <a:solidFill>
                <a:schemeClr val="accent6">
                  <a:lumMod val="50000"/>
                </a:schemeClr>
              </a:solidFill>
            </a:ln>
            <a:effectLst>
              <a:softEdge rad="76200"/>
            </a:effectLst>
          </p:spPr>
        </p:pic>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1333" y="-3286"/>
              <a:ext cx="736097" cy="1175281"/>
            </a:xfrm>
            <a:prstGeom prst="rect">
              <a:avLst/>
            </a:prstGeom>
            <a:effectLst>
              <a:softEdge rad="63500"/>
            </a:effectLst>
          </p:spPr>
        </p:pic>
      </p:grpSp>
      <p:sp>
        <p:nvSpPr>
          <p:cNvPr id="24" name="Rectangle 2"/>
          <p:cNvSpPr>
            <a:spLocks noGrp="1" noChangeArrowheads="1"/>
          </p:cNvSpPr>
          <p:nvPr>
            <p:ph type="title"/>
          </p:nvPr>
        </p:nvSpPr>
        <p:spPr>
          <a:xfrm>
            <a:off x="0" y="27048"/>
            <a:ext cx="9144000" cy="1141098"/>
          </a:xfrm>
          <a:solidFill>
            <a:srgbClr val="FFFCF3">
              <a:alpha val="20000"/>
            </a:srgbClr>
          </a:solidFill>
          <a:effectLst>
            <a:softEdge rad="63500"/>
          </a:effectLst>
        </p:spPr>
        <p:txBody>
          <a:bodyPr>
            <a:normAutofit/>
          </a:bodyPr>
          <a:lstStyle/>
          <a:p>
            <a:r>
              <a:rPr lang="en-US" b="1" dirty="0" smtClean="0">
                <a:solidFill>
                  <a:schemeClr val="accent6">
                    <a:lumMod val="50000"/>
                  </a:schemeClr>
                </a:solidFill>
              </a:rPr>
              <a:t>What </a:t>
            </a:r>
            <a:r>
              <a:rPr lang="en-US" b="1" dirty="0" smtClean="0">
                <a:solidFill>
                  <a:schemeClr val="accent6">
                    <a:lumMod val="50000"/>
                  </a:schemeClr>
                </a:solidFill>
              </a:rPr>
              <a:t>We Did</a:t>
            </a:r>
            <a:endParaRPr lang="en-US" b="1" dirty="0">
              <a:solidFill>
                <a:schemeClr val="accent6">
                  <a:lumMod val="50000"/>
                </a:schemeClr>
              </a:solidFill>
            </a:endParaRPr>
          </a:p>
        </p:txBody>
      </p:sp>
      <p:pic>
        <p:nvPicPr>
          <p:cNvPr id="40" name="Picture 8" descr="http://www.allstate.com/Allstate/content/refresh-images/widgets/allstatehands.gif"/>
          <p:cNvPicPr>
            <a:picLocks noChangeAspect="1" noChangeArrowheads="1"/>
          </p:cNvPicPr>
          <p:nvPr/>
        </p:nvPicPr>
        <p:blipFill>
          <a:blip r:embed="rId6">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3066003" y="3659719"/>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13" cstate="print">
            <a:extLst>
              <a:ext uri="{28A0092B-C50C-407E-A947-70E740481C1C}">
                <a14:useLocalDpi xmlns:a14="http://schemas.microsoft.com/office/drawing/2010/main" val="0"/>
              </a:ext>
            </a:extLst>
          </a:blip>
          <a:srcRect t="15196"/>
          <a:stretch/>
        </p:blipFill>
        <p:spPr>
          <a:xfrm>
            <a:off x="614915" y="4706927"/>
            <a:ext cx="1368592" cy="1547489"/>
          </a:xfrm>
          <a:prstGeom prst="rect">
            <a:avLst/>
          </a:prstGeom>
          <a:ln w="12700">
            <a:solidFill>
              <a:schemeClr val="tx1"/>
            </a:solidFill>
          </a:ln>
        </p:spPr>
      </p:pic>
      <p:pic>
        <p:nvPicPr>
          <p:cNvPr id="4" name="Picture 3"/>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rcRect l="32424" t="31349" r="9365" b="35585"/>
          <a:stretch/>
        </p:blipFill>
        <p:spPr>
          <a:xfrm>
            <a:off x="975713" y="2201233"/>
            <a:ext cx="1286097" cy="974063"/>
          </a:xfrm>
          <a:prstGeom prst="rect">
            <a:avLst/>
          </a:prstGeom>
          <a:ln w="12700">
            <a:solidFill>
              <a:schemeClr val="tx1"/>
            </a:solidFill>
          </a:ln>
        </p:spPr>
      </p:pic>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b="18103"/>
          <a:stretch/>
        </p:blipFill>
        <p:spPr>
          <a:xfrm rot="10800000">
            <a:off x="1545240" y="3180229"/>
            <a:ext cx="981791" cy="603042"/>
          </a:xfrm>
          <a:prstGeom prst="rect">
            <a:avLst/>
          </a:prstGeom>
          <a:ln w="12700">
            <a:solidFill>
              <a:schemeClr val="tx1"/>
            </a:solidFill>
          </a:ln>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 t="27762" r="30821" b="22009"/>
          <a:stretch/>
        </p:blipFill>
        <p:spPr>
          <a:xfrm>
            <a:off x="247743" y="2862352"/>
            <a:ext cx="1007502" cy="731520"/>
          </a:xfrm>
          <a:prstGeom prst="rect">
            <a:avLst/>
          </a:prstGeom>
          <a:ln w="12700">
            <a:solidFill>
              <a:schemeClr val="tx1"/>
            </a:solidFill>
          </a:ln>
        </p:spPr>
      </p:pic>
      <p:pic>
        <p:nvPicPr>
          <p:cNvPr id="14" name="Picture 13"/>
          <p:cNvPicPr>
            <a:picLocks noChangeAspect="1"/>
          </p:cNvPicPr>
          <p:nvPr/>
        </p:nvPicPr>
        <p:blipFill rotWithShape="1">
          <a:blip r:embed="rId19" cstate="print">
            <a:extLst>
              <a:ext uri="{28A0092B-C50C-407E-A947-70E740481C1C}">
                <a14:useLocalDpi xmlns:a14="http://schemas.microsoft.com/office/drawing/2010/main" val="0"/>
              </a:ext>
            </a:extLst>
          </a:blip>
          <a:srcRect l="26209" t="35434" r="24710" b="8858"/>
          <a:stretch/>
        </p:blipFill>
        <p:spPr>
          <a:xfrm>
            <a:off x="398262" y="3636147"/>
            <a:ext cx="737843" cy="858940"/>
          </a:xfrm>
          <a:prstGeom prst="rect">
            <a:avLst/>
          </a:prstGeom>
          <a:ln w="12700">
            <a:solidFill>
              <a:schemeClr val="tx1"/>
            </a:solidFill>
          </a:ln>
        </p:spPr>
      </p:pic>
      <p:pic>
        <p:nvPicPr>
          <p:cNvPr id="2050" name="Picture 2" descr="https://scontent-iad3-1.xx.fbcdn.net/hphotos-xaf1/v/t1.0-9/11403054_1017104288323722_8705152174798983734_n.jpg?oh=39b9d73877736e768e4dc27c90d54018&amp;oe=570E19EA"/>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sharpenSoften amount="25000"/>
                    </a14:imgEffect>
                  </a14:imgLayer>
                </a14:imgProps>
              </a:ext>
              <a:ext uri="{28A0092B-C50C-407E-A947-70E740481C1C}">
                <a14:useLocalDpi xmlns:a14="http://schemas.microsoft.com/office/drawing/2010/main" val="0"/>
              </a:ext>
            </a:extLst>
          </a:blip>
          <a:srcRect l="22865" t="25979" r="13274" b="21216"/>
          <a:stretch/>
        </p:blipFill>
        <p:spPr bwMode="auto">
          <a:xfrm>
            <a:off x="1130613" y="3883967"/>
            <a:ext cx="1474467" cy="9144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2" name="Picture 8" descr="http://www.allstate.com/Allstate/content/refresh-images/widgets/allstatehands.gif"/>
          <p:cNvPicPr>
            <a:picLocks noChangeAspect="1" noChangeArrowheads="1"/>
          </p:cNvPicPr>
          <p:nvPr/>
        </p:nvPicPr>
        <p:blipFill>
          <a:blip r:embed="rId6">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3066004" y="4706927"/>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http://www.allstate.com/Allstate/content/refresh-images/widgets/allstatehands.gif"/>
          <p:cNvPicPr>
            <a:picLocks noChangeAspect="1" noChangeArrowheads="1"/>
          </p:cNvPicPr>
          <p:nvPr/>
        </p:nvPicPr>
        <p:blipFill>
          <a:blip r:embed="rId6">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3069507" y="5569423"/>
            <a:ext cx="225083" cy="18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035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30000"/>
          </a:blip>
          <a:tile tx="0" ty="0" sx="100000" sy="100000" flip="none" algn="tl"/>
        </a:blipFill>
        <a:effectLst/>
      </p:bgPr>
    </p:bg>
    <p:spTree>
      <p:nvGrpSpPr>
        <p:cNvPr id="1" name=""/>
        <p:cNvGrpSpPr/>
        <p:nvPr/>
      </p:nvGrpSpPr>
      <p:grpSpPr>
        <a:xfrm>
          <a:off x="0" y="0"/>
          <a:ext cx="0" cy="0"/>
          <a:chOff x="0" y="0"/>
          <a:chExt cx="0" cy="0"/>
        </a:xfrm>
      </p:grpSpPr>
      <p:sp>
        <p:nvSpPr>
          <p:cNvPr id="41" name="Content Placeholder 1"/>
          <p:cNvSpPr>
            <a:spLocks noGrp="1"/>
          </p:cNvSpPr>
          <p:nvPr>
            <p:ph idx="1"/>
          </p:nvPr>
        </p:nvSpPr>
        <p:spPr>
          <a:xfrm>
            <a:off x="2913560" y="1493387"/>
            <a:ext cx="5838552" cy="5364613"/>
          </a:xfrm>
        </p:spPr>
        <p:txBody>
          <a:bodyPr>
            <a:normAutofit fontScale="77500" lnSpcReduction="20000"/>
          </a:bodyPr>
          <a:lstStyle/>
          <a:p>
            <a:pPr marL="914400" lvl="1" indent="-227013">
              <a:lnSpc>
                <a:spcPct val="150000"/>
              </a:lnSpc>
              <a:buClr>
                <a:schemeClr val="bg1"/>
              </a:buClr>
            </a:pPr>
            <a:r>
              <a:rPr lang="en-US" dirty="0" smtClean="0"/>
              <a:t>Bowdoinham Fire Department and EMS</a:t>
            </a:r>
          </a:p>
          <a:p>
            <a:pPr marL="914400" lvl="1" indent="-227013">
              <a:lnSpc>
                <a:spcPct val="150000"/>
              </a:lnSpc>
              <a:buClr>
                <a:schemeClr val="bg1"/>
              </a:buClr>
            </a:pPr>
            <a:r>
              <a:rPr lang="en-US" dirty="0" smtClean="0"/>
              <a:t>Bowdoinham </a:t>
            </a:r>
            <a:r>
              <a:rPr lang="en-US" dirty="0"/>
              <a:t>Food Pantry</a:t>
            </a:r>
          </a:p>
          <a:p>
            <a:pPr marL="914400" lvl="1" indent="-227013">
              <a:lnSpc>
                <a:spcPct val="150000"/>
              </a:lnSpc>
              <a:buClr>
                <a:schemeClr val="bg1"/>
              </a:buClr>
            </a:pPr>
            <a:r>
              <a:rPr lang="en-US" dirty="0" smtClean="0"/>
              <a:t>Bowdoinham Town Library</a:t>
            </a:r>
          </a:p>
          <a:p>
            <a:pPr marL="914400" lvl="1" indent="-227013">
              <a:lnSpc>
                <a:spcPct val="150000"/>
              </a:lnSpc>
              <a:buClr>
                <a:schemeClr val="bg1"/>
              </a:buClr>
            </a:pPr>
            <a:r>
              <a:rPr lang="en-US" dirty="0" smtClean="0"/>
              <a:t>Bowdoinham Historical Society</a:t>
            </a:r>
          </a:p>
          <a:p>
            <a:pPr marL="914400" lvl="1" indent="-227013">
              <a:lnSpc>
                <a:spcPct val="150000"/>
              </a:lnSpc>
              <a:buClr>
                <a:schemeClr val="bg1"/>
              </a:buClr>
            </a:pPr>
            <a:r>
              <a:rPr lang="en-US" dirty="0" smtClean="0"/>
              <a:t>Local Health Officer</a:t>
            </a:r>
          </a:p>
          <a:p>
            <a:pPr marL="914400" lvl="1" indent="-227013">
              <a:lnSpc>
                <a:spcPct val="150000"/>
              </a:lnSpc>
              <a:buClr>
                <a:schemeClr val="bg1"/>
              </a:buClr>
            </a:pPr>
            <a:r>
              <a:rPr lang="en-US" dirty="0" err="1" smtClean="0"/>
              <a:t>Merrymeeting</a:t>
            </a:r>
            <a:r>
              <a:rPr lang="en-US" dirty="0" smtClean="0"/>
              <a:t> Arts Center</a:t>
            </a:r>
          </a:p>
          <a:p>
            <a:pPr marL="914400" lvl="1" indent="-227013">
              <a:lnSpc>
                <a:spcPct val="150000"/>
              </a:lnSpc>
              <a:buClr>
                <a:schemeClr val="bg1"/>
              </a:buClr>
            </a:pPr>
            <a:r>
              <a:rPr lang="en-US" dirty="0" smtClean="0"/>
              <a:t>Town Landing (restaurant)</a:t>
            </a:r>
          </a:p>
          <a:p>
            <a:pPr marL="914400" lvl="1" indent="-227013">
              <a:lnSpc>
                <a:spcPct val="150000"/>
              </a:lnSpc>
              <a:buClr>
                <a:schemeClr val="bg1"/>
              </a:buClr>
            </a:pPr>
            <a:r>
              <a:rPr lang="en-US" dirty="0" smtClean="0"/>
              <a:t>Bowdoinham Hardware Store</a:t>
            </a:r>
          </a:p>
          <a:p>
            <a:pPr marL="914400" lvl="1" indent="-227013">
              <a:lnSpc>
                <a:spcPct val="150000"/>
              </a:lnSpc>
              <a:buClr>
                <a:schemeClr val="bg1"/>
              </a:buClr>
            </a:pPr>
            <a:r>
              <a:rPr lang="en-US" dirty="0" smtClean="0"/>
              <a:t>Second Baptist Church</a:t>
            </a:r>
          </a:p>
          <a:p>
            <a:pPr marL="914400" lvl="1" indent="-227013">
              <a:lnSpc>
                <a:spcPct val="150000"/>
              </a:lnSpc>
              <a:buClr>
                <a:schemeClr val="bg1"/>
              </a:buClr>
            </a:pPr>
            <a:r>
              <a:rPr lang="en-US" dirty="0" smtClean="0"/>
              <a:t>Bowdoinham Nazarene Church</a:t>
            </a:r>
          </a:p>
          <a:p>
            <a:pPr marL="914400" lvl="1" indent="-227013">
              <a:lnSpc>
                <a:spcPct val="150000"/>
              </a:lnSpc>
              <a:buClr>
                <a:schemeClr val="bg1"/>
              </a:buClr>
            </a:pPr>
            <a:r>
              <a:rPr lang="en-US" dirty="0" smtClean="0"/>
              <a:t>Bowdoinham Estates</a:t>
            </a:r>
          </a:p>
          <a:p>
            <a:pPr marL="0" indent="0">
              <a:buNone/>
            </a:pPr>
            <a:r>
              <a:rPr lang="en-US" dirty="0" smtClean="0"/>
              <a:t>	</a:t>
            </a:r>
          </a:p>
          <a:p>
            <a:pPr marL="0" indent="0">
              <a:buNone/>
            </a:pPr>
            <a:endParaRPr lang="en-US" dirty="0"/>
          </a:p>
        </p:txBody>
      </p:sp>
      <p:cxnSp>
        <p:nvCxnSpPr>
          <p:cNvPr id="9" name="Straight Connector 8"/>
          <p:cNvCxnSpPr/>
          <p:nvPr/>
        </p:nvCxnSpPr>
        <p:spPr>
          <a:xfrm>
            <a:off x="0" y="1170432"/>
            <a:ext cx="9144000" cy="0"/>
          </a:xfrm>
          <a:prstGeom prst="line">
            <a:avLst/>
          </a:prstGeom>
          <a:ln/>
        </p:spPr>
        <p:style>
          <a:lnRef idx="3">
            <a:schemeClr val="accent3"/>
          </a:lnRef>
          <a:fillRef idx="0">
            <a:schemeClr val="accent3"/>
          </a:fillRef>
          <a:effectRef idx="2">
            <a:schemeClr val="accent3"/>
          </a:effectRef>
          <a:fontRef idx="minor">
            <a:schemeClr val="tx1"/>
          </a:fontRef>
        </p:style>
      </p:cxnSp>
      <p:pic>
        <p:nvPicPr>
          <p:cNvPr id="18" name="Picture 8" descr="http://www.allstate.com/Allstate/content/refresh-images/widgets/allstatehands.gif"/>
          <p:cNvPicPr>
            <a:picLocks noChangeAspect="1" noChangeArrowheads="1"/>
          </p:cNvPicPr>
          <p:nvPr/>
        </p:nvPicPr>
        <p:blipFill>
          <a:blip r:embed="rId4">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1949621" y="1517711"/>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allstate.com/Allstate/content/refresh-images/widgets/allstatehands.gif"/>
          <p:cNvPicPr>
            <a:picLocks noChangeAspect="1" noChangeArrowheads="1"/>
          </p:cNvPicPr>
          <p:nvPr/>
        </p:nvPicPr>
        <p:blipFill>
          <a:blip r:embed="rId4">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2190294" y="984839"/>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www.allstate.com/Allstate/content/refresh-images/widgets/allstatehands.gif"/>
          <p:cNvPicPr>
            <a:picLocks noChangeAspect="1" noChangeArrowheads="1"/>
          </p:cNvPicPr>
          <p:nvPr/>
        </p:nvPicPr>
        <p:blipFill>
          <a:blip r:embed="rId4">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2455007" y="1573918"/>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bowdoinham.com/files/Kate%20Cutko%201.jpg?138504572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959" t="30778" r="35254" b="13098"/>
          <a:stretch/>
        </p:blipFill>
        <p:spPr bwMode="auto">
          <a:xfrm>
            <a:off x="653454" y="1685274"/>
            <a:ext cx="652228" cy="72518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bowdoinham.com/files/imagecache/featured_photo/BhamLibp4logoVO.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543" y="1223911"/>
            <a:ext cx="772626" cy="770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42512" b="28501"/>
          <a:stretch/>
        </p:blipFill>
        <p:spPr>
          <a:xfrm>
            <a:off x="408999" y="5333260"/>
            <a:ext cx="949352" cy="885535"/>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pic>
        <p:nvPicPr>
          <p:cNvPr id="3080" name="Picture 8" descr="http://www.sunjournal.com/files/imagecache/story_large/2014/11/25/BSECexplorebowdoinhamartcenterP11301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299" t="17766" r="4392" b="19916"/>
          <a:stretch/>
        </p:blipFill>
        <p:spPr bwMode="auto">
          <a:xfrm>
            <a:off x="164979" y="4844444"/>
            <a:ext cx="914400" cy="495174"/>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92" name="Picture 20" descr="https://openclipart.org/image/300px/svg_to_png/75889/duck-line-art-pitr-Ducky-icon.png"/>
          <p:cNvPicPr>
            <a:picLocks noChangeAspect="1" noChangeArrowheads="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25177" y="1647479"/>
            <a:ext cx="182880" cy="16459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0" descr="https://openclipart.org/image/300px/svg_to_png/75889/duck-line-art-pitr-Ducky-icon.png"/>
          <p:cNvPicPr>
            <a:picLocks noChangeAspect="1" noChangeArrowheads="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20490" y="3867291"/>
            <a:ext cx="182880" cy="1645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https://openclipart.org/image/300px/svg_to_png/75889/duck-line-art-pitr-Ducky-icon.png"/>
          <p:cNvPicPr>
            <a:picLocks noChangeAspect="1" noChangeArrowheads="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38545" y="4272731"/>
            <a:ext cx="182880" cy="16459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583747" y="-8165"/>
            <a:ext cx="7557649" cy="1180160"/>
            <a:chOff x="1583747" y="-8165"/>
            <a:chExt cx="7557649" cy="1180160"/>
          </a:xfrm>
        </p:grpSpPr>
        <p:pic>
          <p:nvPicPr>
            <p:cNvPr id="33" name="Picture 32"/>
            <p:cNvPicPr>
              <a:picLocks noChangeAspect="1"/>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l="-1301" t="38470" r="48589" b="14610"/>
            <a:stretch/>
          </p:blipFill>
          <p:spPr>
            <a:xfrm>
              <a:off x="4890386" y="9144"/>
              <a:ext cx="1739509" cy="1161288"/>
            </a:xfrm>
            <a:prstGeom prst="rect">
              <a:avLst/>
            </a:prstGeom>
            <a:effectLst>
              <a:softEdge rad="63500"/>
            </a:effectLst>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8502" y="2727"/>
              <a:ext cx="2042894" cy="1161288"/>
            </a:xfrm>
            <a:prstGeom prst="rect">
              <a:avLst/>
            </a:prstGeom>
            <a:effectLst>
              <a:softEdge rad="50800"/>
            </a:effectLst>
          </p:spPr>
        </p:pic>
        <p:pic>
          <p:nvPicPr>
            <p:cNvPr id="37" name="Picture 13" descr="http://www.womenlobby.org/local/cache-vignettes/L562xH209/arton4284-5fd4f.jpg"/>
            <p:cNvPicPr>
              <a:picLocks noChangeAspect="1" noChangeArrowheads="1"/>
            </p:cNvPicPr>
            <p:nvPr/>
          </p:nvPicPr>
          <p:blipFill rotWithShape="1">
            <a:blip r:embed="rId12">
              <a:duotone>
                <a:schemeClr val="bg2">
                  <a:shade val="45000"/>
                  <a:satMod val="135000"/>
                </a:schemeClr>
                <a:prstClr val="white"/>
              </a:duotone>
              <a:extLst>
                <a:ext uri="{BEBA8EAE-BF5A-486C-A8C5-ECC9F3942E4B}">
                  <a14:imgProps xmlns:a14="http://schemas.microsoft.com/office/drawing/2010/main">
                    <a14:imgLayer r:embed="rId13">
                      <a14:imgEffect>
                        <a14:sharpenSoften amount="-50000"/>
                      </a14:imgEffect>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4012" r="4013"/>
            <a:stretch/>
          </p:blipFill>
          <p:spPr bwMode="auto">
            <a:xfrm>
              <a:off x="1583747" y="71439"/>
              <a:ext cx="2677682" cy="99579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rotWithShape="1">
            <a:blip r:embed="rId14" cstate="print">
              <a:duotone>
                <a:schemeClr val="accent3">
                  <a:shade val="45000"/>
                  <a:satMod val="135000"/>
                </a:schemeClr>
                <a:prstClr val="white"/>
              </a:duotone>
              <a:extLst>
                <a:ext uri="{28A0092B-C50C-407E-A947-70E740481C1C}">
                  <a14:useLocalDpi xmlns:a14="http://schemas.microsoft.com/office/drawing/2010/main" val="0"/>
                </a:ext>
              </a:extLst>
            </a:blip>
            <a:srcRect l="6205" t="22532" r="61843" b="30512"/>
            <a:stretch/>
          </p:blipFill>
          <p:spPr>
            <a:xfrm rot="5400000">
              <a:off x="3954459" y="82190"/>
              <a:ext cx="1161288" cy="980577"/>
            </a:xfrm>
            <a:prstGeom prst="rect">
              <a:avLst/>
            </a:prstGeom>
            <a:ln w="19050">
              <a:solidFill>
                <a:schemeClr val="accent6">
                  <a:lumMod val="50000"/>
                </a:schemeClr>
              </a:solidFill>
            </a:ln>
            <a:effectLst>
              <a:softEdge rad="76200"/>
            </a:effectLst>
          </p:spPr>
        </p:pic>
        <p:pic>
          <p:nvPicPr>
            <p:cNvPr id="39" name="Picture 3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91333" y="-3286"/>
              <a:ext cx="736097" cy="1175281"/>
            </a:xfrm>
            <a:prstGeom prst="rect">
              <a:avLst/>
            </a:prstGeom>
            <a:effectLst>
              <a:softEdge rad="63500"/>
            </a:effectLst>
          </p:spPr>
        </p:pic>
      </p:grpSp>
      <p:sp>
        <p:nvSpPr>
          <p:cNvPr id="24" name="Rectangle 2"/>
          <p:cNvSpPr>
            <a:spLocks noGrp="1" noChangeArrowheads="1"/>
          </p:cNvSpPr>
          <p:nvPr>
            <p:ph type="title"/>
          </p:nvPr>
        </p:nvSpPr>
        <p:spPr>
          <a:xfrm>
            <a:off x="-36897" y="-432277"/>
            <a:ext cx="9164568" cy="1572400"/>
          </a:xfrm>
          <a:solidFill>
            <a:srgbClr val="FFFCF3">
              <a:alpha val="20000"/>
            </a:srgbClr>
          </a:solidFill>
          <a:effectLst>
            <a:softEdge rad="63500"/>
          </a:effectLst>
        </p:spPr>
        <p:txBody>
          <a:bodyPr>
            <a:normAutofit fontScale="90000"/>
          </a:bodyPr>
          <a:lstStyle/>
          <a:p>
            <a:r>
              <a:rPr lang="en-US" b="1" dirty="0" smtClean="0">
                <a:solidFill>
                  <a:schemeClr val="accent6">
                    <a:lumMod val="50000"/>
                  </a:schemeClr>
                </a:solidFill>
              </a:rPr>
              <a:t/>
            </a:r>
            <a:br>
              <a:rPr lang="en-US" b="1" dirty="0" smtClean="0">
                <a:solidFill>
                  <a:schemeClr val="accent6">
                    <a:lumMod val="50000"/>
                  </a:schemeClr>
                </a:solidFill>
              </a:rPr>
            </a:br>
            <a:r>
              <a:rPr lang="en-US" b="1" dirty="0" smtClean="0">
                <a:solidFill>
                  <a:schemeClr val="accent6">
                    <a:lumMod val="50000"/>
                  </a:schemeClr>
                </a:solidFill>
              </a:rPr>
              <a:t>Community </a:t>
            </a:r>
            <a:br>
              <a:rPr lang="en-US" b="1" dirty="0" smtClean="0">
                <a:solidFill>
                  <a:schemeClr val="accent6">
                    <a:lumMod val="50000"/>
                  </a:schemeClr>
                </a:solidFill>
              </a:rPr>
            </a:br>
            <a:r>
              <a:rPr lang="en-US" b="1" dirty="0" smtClean="0">
                <a:solidFill>
                  <a:schemeClr val="accent6">
                    <a:lumMod val="50000"/>
                  </a:schemeClr>
                </a:solidFill>
              </a:rPr>
              <a:t>Connections</a:t>
            </a:r>
            <a:endParaRPr lang="en-US" b="1" dirty="0">
              <a:solidFill>
                <a:schemeClr val="accent6">
                  <a:lumMod val="50000"/>
                </a:schemeClr>
              </a:solidFill>
            </a:endParaRPr>
          </a:p>
        </p:txBody>
      </p:sp>
      <p:pic>
        <p:nvPicPr>
          <p:cNvPr id="25" name="Picture 20" descr="https://openclipart.org/image/300px/svg_to_png/75889/duck-line-art-pitr-Ducky-icon.png"/>
          <p:cNvPicPr>
            <a:picLocks noChangeAspect="1" noChangeArrowheads="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20490" y="2099778"/>
            <a:ext cx="182880" cy="1645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https://openclipart.org/image/300px/svg_to_png/75889/duck-line-art-pitr-Ducky-icon.png"/>
          <p:cNvPicPr>
            <a:picLocks noChangeAspect="1" noChangeArrowheads="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20490" y="2556417"/>
            <a:ext cx="182880" cy="1645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0" descr="https://openclipart.org/image/300px/svg_to_png/75889/duck-line-art-pitr-Ducky-icon.png"/>
          <p:cNvPicPr>
            <a:picLocks noChangeAspect="1" noChangeArrowheads="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20490" y="2960105"/>
            <a:ext cx="182880" cy="1645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https://openclipart.org/image/300px/svg_to_png/75889/duck-line-art-pitr-Ducky-icon.png"/>
          <p:cNvPicPr>
            <a:picLocks noChangeAspect="1" noChangeArrowheads="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38545" y="3414855"/>
            <a:ext cx="182880" cy="1645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3-media2.fl.yelpcdn.com/bphoto/5vgPYw6PcVaLxCZZhf-0Sw/ls.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0796" t="24636" r="9158" b="7680"/>
          <a:stretch/>
        </p:blipFill>
        <p:spPr bwMode="auto">
          <a:xfrm>
            <a:off x="132348" y="3374380"/>
            <a:ext cx="812765" cy="6872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https://scontent-lga1-1.xx.fbcdn.net/hphotos-xpa1/v/t1.0-9/11229407_10153151523113355_5095426172561360877_n.jpg?oh=026cebbabd4648b498d9d1a832780436&amp;oe=562D072E"/>
          <p:cNvPicPr/>
          <p:nvPr/>
        </p:nvPicPr>
        <p:blipFill rotWithShape="1">
          <a:blip r:embed="rId17" cstate="print">
            <a:extLst>
              <a:ext uri="{BEBA8EAE-BF5A-486C-A8C5-ECC9F3942E4B}">
                <a14:imgProps xmlns:a14="http://schemas.microsoft.com/office/drawing/2010/main">
                  <a14:imgLayer r:embed="rId18">
                    <a14:imgEffect>
                      <a14:brightnessContrast bright="20000" contrast="-20000"/>
                    </a14:imgEffect>
                  </a14:imgLayer>
                </a14:imgProps>
              </a:ext>
              <a:ext uri="{28A0092B-C50C-407E-A947-70E740481C1C}">
                <a14:useLocalDpi xmlns:a14="http://schemas.microsoft.com/office/drawing/2010/main" val="0"/>
              </a:ext>
            </a:extLst>
          </a:blip>
          <a:srcRect l="22010" t="25000"/>
          <a:stretch/>
        </p:blipFill>
        <p:spPr bwMode="auto">
          <a:xfrm>
            <a:off x="844507" y="3871112"/>
            <a:ext cx="1179897" cy="824230"/>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054" name="Picture 6"/>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1597682" y="4819271"/>
            <a:ext cx="765486" cy="10206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7" cstate="print">
            <a:extLst>
              <a:ext uri="{28A0092B-C50C-407E-A947-70E740481C1C}">
                <a14:useLocalDpi xmlns:a14="http://schemas.microsoft.com/office/drawing/2010/main" val="0"/>
              </a:ext>
            </a:extLst>
          </a:blip>
          <a:srcRect l="61966" b="36641"/>
          <a:stretch/>
        </p:blipFill>
        <p:spPr>
          <a:xfrm>
            <a:off x="1363083" y="5772152"/>
            <a:ext cx="628094" cy="784716"/>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20" cstate="print">
            <a:extLst>
              <a:ext uri="{28A0092B-C50C-407E-A947-70E740481C1C}">
                <a14:useLocalDpi xmlns:a14="http://schemas.microsoft.com/office/drawing/2010/main" val="0"/>
              </a:ext>
            </a:extLst>
          </a:blip>
          <a:srcRect l="35818"/>
          <a:stretch/>
        </p:blipFill>
        <p:spPr>
          <a:xfrm>
            <a:off x="1414745" y="1769925"/>
            <a:ext cx="782502" cy="914400"/>
          </a:xfrm>
          <a:prstGeom prst="rect">
            <a:avLst/>
          </a:prstGeom>
        </p:spPr>
      </p:pic>
      <p:pic>
        <p:nvPicPr>
          <p:cNvPr id="8" name="Pictur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65598" y="2908988"/>
            <a:ext cx="1098083" cy="645577"/>
          </a:xfrm>
          <a:prstGeom prst="rect">
            <a:avLst/>
          </a:prstGeom>
        </p:spPr>
      </p:pic>
      <p:pic>
        <p:nvPicPr>
          <p:cNvPr id="3078" name="Picture 6" descr="http://www.bowdoinham.com/files/imagecache/featured_photo/foodpantrylogo1_0.jp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2551" t="17266" r="14116" b="4316"/>
          <a:stretch/>
        </p:blipFill>
        <p:spPr bwMode="auto">
          <a:xfrm>
            <a:off x="115719" y="2443801"/>
            <a:ext cx="914400" cy="755073"/>
          </a:xfrm>
          <a:prstGeom prst="ellipse">
            <a:avLst/>
          </a:prstGeom>
          <a:ln w="63500" cap="rnd">
            <a:solidFill>
              <a:schemeClr val="accent6">
                <a:lumMod val="50000"/>
              </a:schemeClr>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016338" y="2481453"/>
            <a:ext cx="342158" cy="405745"/>
          </a:xfrm>
          <a:prstGeom prst="rect">
            <a:avLst/>
          </a:prstGeom>
        </p:spPr>
      </p:pic>
      <p:pic>
        <p:nvPicPr>
          <p:cNvPr id="42" name="Picture 20" descr="https://openclipart.org/image/300px/svg_to_png/75889/duck-line-art-pitr-Ducky-icon.png"/>
          <p:cNvPicPr>
            <a:picLocks noChangeAspect="1" noChangeArrowheads="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20490" y="4725167"/>
            <a:ext cx="182880" cy="1645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https://openclipart.org/image/300px/svg_to_png/75889/duck-line-art-pitr-Ducky-icon.png"/>
          <p:cNvPicPr>
            <a:picLocks noChangeAspect="1" noChangeArrowheads="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38545" y="5173624"/>
            <a:ext cx="182880" cy="16459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0" descr="https://openclipart.org/image/300px/svg_to_png/75889/duck-line-art-pitr-Ducky-icon.png"/>
          <p:cNvPicPr>
            <a:picLocks noChangeAspect="1" noChangeArrowheads="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20490" y="5626991"/>
            <a:ext cx="182880" cy="16459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0" descr="https://openclipart.org/image/300px/svg_to_png/75889/duck-line-art-pitr-Ducky-icon.png"/>
          <p:cNvPicPr>
            <a:picLocks noChangeAspect="1" noChangeArrowheads="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38545" y="6030679"/>
            <a:ext cx="182880" cy="16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31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30000"/>
          </a:blip>
          <a:tile tx="0" ty="0" sx="100000" sy="100000" flip="none" algn="tl"/>
        </a:blipFill>
        <a:effectLst/>
      </p:bgPr>
    </p:bg>
    <p:spTree>
      <p:nvGrpSpPr>
        <p:cNvPr id="1" name=""/>
        <p:cNvGrpSpPr/>
        <p:nvPr/>
      </p:nvGrpSpPr>
      <p:grpSpPr>
        <a:xfrm>
          <a:off x="0" y="0"/>
          <a:ext cx="0" cy="0"/>
          <a:chOff x="0" y="0"/>
          <a:chExt cx="0" cy="0"/>
        </a:xfrm>
      </p:grpSpPr>
      <p:sp>
        <p:nvSpPr>
          <p:cNvPr id="22" name="Content Placeholder 1"/>
          <p:cNvSpPr>
            <a:spLocks noGrp="1"/>
          </p:cNvSpPr>
          <p:nvPr>
            <p:ph idx="1"/>
          </p:nvPr>
        </p:nvSpPr>
        <p:spPr>
          <a:xfrm>
            <a:off x="726360" y="4152009"/>
            <a:ext cx="7578436" cy="2556428"/>
          </a:xfrm>
        </p:spPr>
        <p:txBody>
          <a:bodyPr>
            <a:normAutofit/>
          </a:bodyPr>
          <a:lstStyle/>
          <a:p>
            <a:pPr marL="461963" indent="-461963">
              <a:lnSpc>
                <a:spcPct val="110000"/>
              </a:lnSpc>
              <a:buClr>
                <a:srgbClr val="FFF9E7"/>
              </a:buClr>
            </a:pPr>
            <a:r>
              <a:rPr lang="en-US" dirty="0" smtClean="0"/>
              <a:t>Benefits for residents of all ages</a:t>
            </a:r>
          </a:p>
          <a:p>
            <a:pPr marL="461963" indent="-461963">
              <a:lnSpc>
                <a:spcPct val="110000"/>
              </a:lnSpc>
              <a:buClr>
                <a:srgbClr val="FFF9E7"/>
              </a:buClr>
            </a:pPr>
            <a:r>
              <a:rPr lang="en-US" dirty="0" smtClean="0"/>
              <a:t>Increased civic engagement by older residents</a:t>
            </a:r>
            <a:endParaRPr lang="en-US" dirty="0" smtClean="0"/>
          </a:p>
          <a:p>
            <a:pPr marL="461963" indent="-461963">
              <a:lnSpc>
                <a:spcPct val="110000"/>
              </a:lnSpc>
              <a:buClr>
                <a:srgbClr val="FFF9E7"/>
              </a:buClr>
            </a:pPr>
            <a:r>
              <a:rPr lang="en-US" dirty="0" smtClean="0"/>
              <a:t>Stronger Community Connections</a:t>
            </a:r>
            <a:endParaRPr lang="en-US" dirty="0" smtClean="0"/>
          </a:p>
          <a:p>
            <a:pPr marL="461963" indent="-461963">
              <a:lnSpc>
                <a:spcPct val="110000"/>
              </a:lnSpc>
              <a:buClr>
                <a:srgbClr val="FFF9E7"/>
              </a:buClr>
            </a:pPr>
            <a:r>
              <a:rPr lang="en-US" dirty="0" smtClean="0"/>
              <a:t>Economic Development</a:t>
            </a:r>
            <a:endParaRPr lang="en-US" dirty="0" smtClean="0"/>
          </a:p>
          <a:p>
            <a:pPr marL="461963" indent="-461963">
              <a:lnSpc>
                <a:spcPct val="110000"/>
              </a:lnSpc>
            </a:pPr>
            <a:endParaRPr lang="en-US" dirty="0"/>
          </a:p>
          <a:p>
            <a:pPr marL="461963" indent="-461963">
              <a:lnSpc>
                <a:spcPct val="110000"/>
              </a:lnSpc>
            </a:pPr>
            <a:endParaRPr lang="en-US" dirty="0" smtClean="0"/>
          </a:p>
          <a:p>
            <a:pPr marL="461963" indent="-461963">
              <a:lnSpc>
                <a:spcPct val="110000"/>
              </a:lnSpc>
            </a:pPr>
            <a:endParaRPr lang="en-US" dirty="0" smtClean="0"/>
          </a:p>
        </p:txBody>
      </p:sp>
      <p:cxnSp>
        <p:nvCxnSpPr>
          <p:cNvPr id="9" name="Straight Connector 8"/>
          <p:cNvCxnSpPr/>
          <p:nvPr/>
        </p:nvCxnSpPr>
        <p:spPr>
          <a:xfrm>
            <a:off x="0" y="1170432"/>
            <a:ext cx="9144000" cy="0"/>
          </a:xfrm>
          <a:prstGeom prst="line">
            <a:avLst/>
          </a:prstGeom>
          <a:ln/>
        </p:spPr>
        <p:style>
          <a:lnRef idx="3">
            <a:schemeClr val="accent3"/>
          </a:lnRef>
          <a:fillRef idx="0">
            <a:schemeClr val="accent3"/>
          </a:fillRef>
          <a:effectRef idx="2">
            <a:schemeClr val="accent3"/>
          </a:effectRef>
          <a:fontRef idx="minor">
            <a:schemeClr val="tx1"/>
          </a:fontRef>
        </p:style>
      </p:cxnSp>
      <p:grpSp>
        <p:nvGrpSpPr>
          <p:cNvPr id="26" name="Group 25"/>
          <p:cNvGrpSpPr/>
          <p:nvPr/>
        </p:nvGrpSpPr>
        <p:grpSpPr>
          <a:xfrm>
            <a:off x="1583747" y="-8165"/>
            <a:ext cx="7557649" cy="1180160"/>
            <a:chOff x="1583747" y="-8165"/>
            <a:chExt cx="7557649" cy="1180160"/>
          </a:xfrm>
        </p:grpSpPr>
        <p:pic>
          <p:nvPicPr>
            <p:cNvPr id="27" name="Picture 26"/>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301" t="38470" r="48589" b="14610"/>
            <a:stretch/>
          </p:blipFill>
          <p:spPr>
            <a:xfrm>
              <a:off x="4890386" y="9144"/>
              <a:ext cx="1739509" cy="1161288"/>
            </a:xfrm>
            <a:prstGeom prst="rect">
              <a:avLst/>
            </a:prstGeom>
            <a:effectLst>
              <a:softEdge rad="63500"/>
            </a:effectLst>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8502" y="2727"/>
              <a:ext cx="2042894" cy="1161288"/>
            </a:xfrm>
            <a:prstGeom prst="rect">
              <a:avLst/>
            </a:prstGeom>
            <a:effectLst>
              <a:softEdge rad="50800"/>
            </a:effectLst>
          </p:spPr>
        </p:pic>
        <p:pic>
          <p:nvPicPr>
            <p:cNvPr id="31" name="Picture 13" descr="http://www.womenlobby.org/local/cache-vignettes/L562xH209/arton4284-5fd4f.jpg"/>
            <p:cNvPicPr>
              <a:picLocks noChangeAspect="1" noChangeArrowheads="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4012" r="4013"/>
            <a:stretch/>
          </p:blipFill>
          <p:spPr bwMode="auto">
            <a:xfrm>
              <a:off x="1583747" y="71439"/>
              <a:ext cx="2677682" cy="99579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6205" t="22532" r="61843" b="30512"/>
            <a:stretch/>
          </p:blipFill>
          <p:spPr>
            <a:xfrm rot="5400000">
              <a:off x="3954459" y="82190"/>
              <a:ext cx="1161288" cy="980577"/>
            </a:xfrm>
            <a:prstGeom prst="rect">
              <a:avLst/>
            </a:prstGeom>
            <a:ln w="19050">
              <a:solidFill>
                <a:schemeClr val="accent6">
                  <a:lumMod val="50000"/>
                </a:schemeClr>
              </a:solidFill>
            </a:ln>
            <a:effectLst>
              <a:softEdge rad="76200"/>
            </a:effectLst>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1333" y="-3286"/>
              <a:ext cx="736097" cy="1175281"/>
            </a:xfrm>
            <a:prstGeom prst="rect">
              <a:avLst/>
            </a:prstGeom>
            <a:effectLst>
              <a:softEdge rad="63500"/>
            </a:effectLst>
          </p:spPr>
        </p:pic>
      </p:grpSp>
      <p:sp>
        <p:nvSpPr>
          <p:cNvPr id="24" name="Rectangle 2"/>
          <p:cNvSpPr>
            <a:spLocks noGrp="1" noChangeArrowheads="1"/>
          </p:cNvSpPr>
          <p:nvPr>
            <p:ph type="title"/>
          </p:nvPr>
        </p:nvSpPr>
        <p:spPr>
          <a:xfrm>
            <a:off x="0" y="43650"/>
            <a:ext cx="9144000" cy="1141098"/>
          </a:xfrm>
          <a:solidFill>
            <a:srgbClr val="FFFCF3">
              <a:alpha val="20000"/>
            </a:srgbClr>
          </a:solidFill>
          <a:effectLst>
            <a:softEdge rad="63500"/>
          </a:effectLst>
        </p:spPr>
        <p:txBody>
          <a:bodyPr>
            <a:normAutofit fontScale="90000"/>
          </a:bodyPr>
          <a:lstStyle/>
          <a:p>
            <a:r>
              <a:rPr lang="en-US" b="1" dirty="0" smtClean="0">
                <a:solidFill>
                  <a:schemeClr val="accent6">
                    <a:lumMod val="50000"/>
                  </a:schemeClr>
                </a:solidFill>
              </a:rPr>
              <a:t/>
            </a:r>
            <a:br>
              <a:rPr lang="en-US" b="1" dirty="0" smtClean="0">
                <a:solidFill>
                  <a:schemeClr val="accent6">
                    <a:lumMod val="50000"/>
                  </a:schemeClr>
                </a:solidFill>
              </a:rPr>
            </a:br>
            <a:r>
              <a:rPr lang="en-US" b="1" dirty="0">
                <a:solidFill>
                  <a:schemeClr val="accent6">
                    <a:lumMod val="50000"/>
                  </a:schemeClr>
                </a:solidFill>
              </a:rPr>
              <a:t>T</a:t>
            </a:r>
            <a:r>
              <a:rPr lang="en-US" b="1" dirty="0" smtClean="0">
                <a:solidFill>
                  <a:schemeClr val="accent6">
                    <a:lumMod val="50000"/>
                  </a:schemeClr>
                </a:solidFill>
              </a:rPr>
              <a:t>he </a:t>
            </a:r>
            <a:r>
              <a:rPr lang="en-US" b="1" dirty="0" smtClean="0">
                <a:solidFill>
                  <a:schemeClr val="accent6">
                    <a:lumMod val="50000"/>
                  </a:schemeClr>
                </a:solidFill>
              </a:rPr>
              <a:t>benefits?</a:t>
            </a:r>
            <a:endParaRPr lang="en-US" b="1" dirty="0">
              <a:solidFill>
                <a:schemeClr val="accent6">
                  <a:lumMod val="50000"/>
                </a:schemeClr>
              </a:solidFill>
            </a:endParaRPr>
          </a:p>
        </p:txBody>
      </p:sp>
      <p:pic>
        <p:nvPicPr>
          <p:cNvPr id="34" name="Picture 8" descr="http://www.allstate.com/Allstate/content/refresh-images/widgets/allstatehands.gif"/>
          <p:cNvPicPr>
            <a:picLocks noChangeAspect="1" noChangeArrowheads="1"/>
          </p:cNvPicPr>
          <p:nvPr/>
        </p:nvPicPr>
        <p:blipFill>
          <a:blip r:embed="rId10">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692509" y="5468850"/>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ttp://www.allstate.com/Allstate/content/refresh-images/widgets/allstatehands.gif"/>
          <p:cNvPicPr>
            <a:picLocks noChangeAspect="1" noChangeArrowheads="1"/>
          </p:cNvPicPr>
          <p:nvPr/>
        </p:nvPicPr>
        <p:blipFill>
          <a:blip r:embed="rId10">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692510" y="4311901"/>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ttp://www.allstate.com/Allstate/content/refresh-images/widgets/allstatehands.gif"/>
          <p:cNvPicPr>
            <a:picLocks noChangeAspect="1" noChangeArrowheads="1"/>
          </p:cNvPicPr>
          <p:nvPr/>
        </p:nvPicPr>
        <p:blipFill>
          <a:blip r:embed="rId10">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717113" y="4870419"/>
            <a:ext cx="2250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l="6801" t="25036" r="4338" b="10715"/>
          <a:stretch/>
        </p:blipFill>
        <p:spPr>
          <a:xfrm>
            <a:off x="4539472" y="1352350"/>
            <a:ext cx="4298922" cy="2331194"/>
          </a:xfrm>
          <a:prstGeom prst="rect">
            <a:avLst/>
          </a:prstGeom>
          <a:ln w="12700">
            <a:solidFill>
              <a:schemeClr val="tx1"/>
            </a:solidFill>
          </a:ln>
        </p:spPr>
      </p:pic>
      <p:sp>
        <p:nvSpPr>
          <p:cNvPr id="36" name="Content Placeholder 1"/>
          <p:cNvSpPr txBox="1">
            <a:spLocks/>
          </p:cNvSpPr>
          <p:nvPr/>
        </p:nvSpPr>
        <p:spPr>
          <a:xfrm>
            <a:off x="9404043" y="1337328"/>
            <a:ext cx="6818811" cy="49908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963" indent="-461963">
              <a:lnSpc>
                <a:spcPct val="110000"/>
              </a:lnSpc>
              <a:buClr>
                <a:srgbClr val="FFF9E7"/>
              </a:buClr>
            </a:pPr>
            <a:r>
              <a:rPr lang="en-US" dirty="0" smtClean="0"/>
              <a:t>Access to Outdoor Spaces &amp; Public Buildings</a:t>
            </a:r>
          </a:p>
          <a:p>
            <a:pPr marL="461963" indent="-461963">
              <a:lnSpc>
                <a:spcPct val="110000"/>
              </a:lnSpc>
              <a:buClr>
                <a:srgbClr val="FFF9E7"/>
              </a:buClr>
            </a:pPr>
            <a:r>
              <a:rPr lang="en-US" dirty="0" smtClean="0"/>
              <a:t>Social Participation</a:t>
            </a:r>
          </a:p>
          <a:p>
            <a:pPr marL="461963" indent="-461963">
              <a:lnSpc>
                <a:spcPct val="110000"/>
              </a:lnSpc>
              <a:buClr>
                <a:srgbClr val="FFF9E7"/>
              </a:buClr>
            </a:pPr>
            <a:r>
              <a:rPr lang="en-US" dirty="0" smtClean="0"/>
              <a:t>Respect &amp; Social Inclusion</a:t>
            </a:r>
          </a:p>
          <a:p>
            <a:pPr marL="461963" indent="-461963">
              <a:lnSpc>
                <a:spcPct val="110000"/>
              </a:lnSpc>
              <a:buClr>
                <a:srgbClr val="FFF9E7"/>
              </a:buClr>
            </a:pPr>
            <a:r>
              <a:rPr lang="en-US" dirty="0" smtClean="0"/>
              <a:t>Work &amp; Civic Engagement</a:t>
            </a:r>
          </a:p>
          <a:p>
            <a:pPr marL="461963" indent="-461963">
              <a:lnSpc>
                <a:spcPct val="110000"/>
              </a:lnSpc>
              <a:buClr>
                <a:srgbClr val="FFF9E7"/>
              </a:buClr>
            </a:pPr>
            <a:r>
              <a:rPr lang="en-US" dirty="0" smtClean="0"/>
              <a:t>Communication &amp; Information</a:t>
            </a:r>
          </a:p>
          <a:p>
            <a:pPr marL="461963" indent="-461963">
              <a:lnSpc>
                <a:spcPct val="110000"/>
              </a:lnSpc>
              <a:buClr>
                <a:srgbClr val="FFF9E7"/>
              </a:buClr>
            </a:pPr>
            <a:r>
              <a:rPr lang="en-US" dirty="0" smtClean="0"/>
              <a:t>Community &amp; Health Services</a:t>
            </a:r>
          </a:p>
          <a:p>
            <a:pPr marL="461963" indent="-461963">
              <a:lnSpc>
                <a:spcPct val="110000"/>
              </a:lnSpc>
            </a:pPr>
            <a:endParaRPr lang="en-US" dirty="0" smtClean="0"/>
          </a:p>
          <a:p>
            <a:pPr marL="0" indent="0">
              <a:lnSpc>
                <a:spcPct val="110000"/>
              </a:lnSpc>
              <a:buNone/>
            </a:pPr>
            <a:endParaRPr lang="en-US" dirty="0" smtClean="0"/>
          </a:p>
          <a:p>
            <a:pPr marL="461963" indent="-461963">
              <a:lnSpc>
                <a:spcPct val="110000"/>
              </a:lnSpc>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a:p>
        </p:txBody>
      </p:sp>
      <p:pic>
        <p:nvPicPr>
          <p:cNvPr id="5" name="Picture 4"/>
          <p:cNvPicPr>
            <a:picLocks noChangeAspect="1"/>
          </p:cNvPicPr>
          <p:nvPr/>
        </p:nvPicPr>
        <p:blipFill rotWithShape="1">
          <a:blip r:embed="rId12" cstate="print">
            <a:extLst>
              <a:ext uri="{28A0092B-C50C-407E-A947-70E740481C1C}">
                <a14:useLocalDpi xmlns:a14="http://schemas.microsoft.com/office/drawing/2010/main" val="0"/>
              </a:ext>
            </a:extLst>
          </a:blip>
          <a:srcRect t="18257" b="21026"/>
          <a:stretch/>
        </p:blipFill>
        <p:spPr>
          <a:xfrm>
            <a:off x="212574" y="1353280"/>
            <a:ext cx="3551434" cy="1617269"/>
          </a:xfrm>
          <a:prstGeom prst="rect">
            <a:avLst/>
          </a:prstGeom>
          <a:ln w="12700">
            <a:solidFill>
              <a:schemeClr val="tx1"/>
            </a:solidFill>
          </a:ln>
        </p:spPr>
      </p:pic>
      <p:pic>
        <p:nvPicPr>
          <p:cNvPr id="1026" name="Picture 2" descr="http://artuks.com/wp-content/uploads/2014/09/yellow-school-bus-cartoo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98502" y="5405899"/>
            <a:ext cx="1206294" cy="12062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73307" y="1973156"/>
            <a:ext cx="1169233" cy="1558977"/>
          </a:xfrm>
          <a:prstGeom prst="rect">
            <a:avLst/>
          </a:prstGeom>
          <a:ln w="12700">
            <a:solidFill>
              <a:schemeClr val="tx1"/>
            </a:solidFill>
          </a:ln>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1985911" y="2850931"/>
            <a:ext cx="1385654" cy="1039241"/>
          </a:xfrm>
          <a:prstGeom prst="rect">
            <a:avLst/>
          </a:prstGeom>
          <a:ln w="12700">
            <a:solidFill>
              <a:schemeClr val="tx1"/>
            </a:solidFill>
          </a:ln>
        </p:spPr>
      </p:pic>
      <p:pic>
        <p:nvPicPr>
          <p:cNvPr id="20" name="Picture 8" descr="http://www.allstate.com/Allstate/content/refresh-images/widgets/allstatehands.gif"/>
          <p:cNvPicPr>
            <a:picLocks noChangeAspect="1" noChangeArrowheads="1"/>
          </p:cNvPicPr>
          <p:nvPr/>
        </p:nvPicPr>
        <p:blipFill>
          <a:blip r:embed="rId10">
            <a:duotone>
              <a:prstClr val="black"/>
              <a:srgbClr val="808000">
                <a:tint val="45000"/>
                <a:satMod val="400000"/>
              </a:srgbClr>
            </a:duotone>
            <a:extLst>
              <a:ext uri="{28A0092B-C50C-407E-A947-70E740481C1C}">
                <a14:useLocalDpi xmlns:a14="http://schemas.microsoft.com/office/drawing/2010/main" val="0"/>
              </a:ext>
            </a:extLst>
          </a:blip>
          <a:srcRect/>
          <a:stretch>
            <a:fillRect/>
          </a:stretch>
        </p:blipFill>
        <p:spPr bwMode="auto">
          <a:xfrm>
            <a:off x="717112" y="6100135"/>
            <a:ext cx="225083" cy="18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19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mt="30000"/>
          </a:blip>
          <a:tile tx="0" ty="0" sx="100000" sy="100000" flip="none" algn="tl"/>
        </a:blipFill>
        <a:effectLst/>
      </p:bgPr>
    </p:bg>
    <p:spTree>
      <p:nvGrpSpPr>
        <p:cNvPr id="1" name=""/>
        <p:cNvGrpSpPr/>
        <p:nvPr/>
      </p:nvGrpSpPr>
      <p:grpSpPr>
        <a:xfrm>
          <a:off x="0" y="0"/>
          <a:ext cx="0" cy="0"/>
          <a:chOff x="0" y="0"/>
          <a:chExt cx="0" cy="0"/>
        </a:xfrm>
      </p:grpSpPr>
      <p:cxnSp>
        <p:nvCxnSpPr>
          <p:cNvPr id="9" name="Straight Connector 8"/>
          <p:cNvCxnSpPr/>
          <p:nvPr/>
        </p:nvCxnSpPr>
        <p:spPr>
          <a:xfrm>
            <a:off x="0" y="1170432"/>
            <a:ext cx="9144000" cy="0"/>
          </a:xfrm>
          <a:prstGeom prst="line">
            <a:avLst/>
          </a:prstGeom>
          <a:ln/>
        </p:spPr>
        <p:style>
          <a:lnRef idx="3">
            <a:schemeClr val="accent3"/>
          </a:lnRef>
          <a:fillRef idx="0">
            <a:schemeClr val="accent3"/>
          </a:fillRef>
          <a:effectRef idx="2">
            <a:schemeClr val="accent3"/>
          </a:effectRef>
          <a:fontRef idx="minor">
            <a:schemeClr val="tx1"/>
          </a:fontRef>
        </p:style>
      </p:cxnSp>
      <p:grpSp>
        <p:nvGrpSpPr>
          <p:cNvPr id="26" name="Group 25"/>
          <p:cNvGrpSpPr/>
          <p:nvPr/>
        </p:nvGrpSpPr>
        <p:grpSpPr>
          <a:xfrm>
            <a:off x="1583747" y="-8165"/>
            <a:ext cx="7557649" cy="1180160"/>
            <a:chOff x="1583747" y="-8165"/>
            <a:chExt cx="7557649" cy="1180160"/>
          </a:xfrm>
        </p:grpSpPr>
        <p:pic>
          <p:nvPicPr>
            <p:cNvPr id="27" name="Picture 26"/>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301" t="38470" r="48589" b="14610"/>
            <a:stretch/>
          </p:blipFill>
          <p:spPr>
            <a:xfrm>
              <a:off x="4890386" y="9144"/>
              <a:ext cx="1739509" cy="1161288"/>
            </a:xfrm>
            <a:prstGeom prst="rect">
              <a:avLst/>
            </a:prstGeom>
            <a:effectLst>
              <a:softEdge rad="63500"/>
            </a:effectLst>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8502" y="2727"/>
              <a:ext cx="2042894" cy="1161288"/>
            </a:xfrm>
            <a:prstGeom prst="rect">
              <a:avLst/>
            </a:prstGeom>
            <a:effectLst>
              <a:softEdge rad="50800"/>
            </a:effectLst>
          </p:spPr>
        </p:pic>
        <p:pic>
          <p:nvPicPr>
            <p:cNvPr id="31" name="Picture 13" descr="http://www.womenlobby.org/local/cache-vignettes/L562xH209/arton4284-5fd4f.jpg"/>
            <p:cNvPicPr>
              <a:picLocks noChangeAspect="1" noChangeArrowheads="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4012" r="4013"/>
            <a:stretch/>
          </p:blipFill>
          <p:spPr bwMode="auto">
            <a:xfrm>
              <a:off x="1583747" y="71439"/>
              <a:ext cx="2677682" cy="99579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6205" t="22532" r="61843" b="30512"/>
            <a:stretch/>
          </p:blipFill>
          <p:spPr>
            <a:xfrm rot="5400000">
              <a:off x="3954459" y="82190"/>
              <a:ext cx="1161288" cy="980577"/>
            </a:xfrm>
            <a:prstGeom prst="rect">
              <a:avLst/>
            </a:prstGeom>
            <a:ln w="19050">
              <a:solidFill>
                <a:schemeClr val="accent6">
                  <a:lumMod val="50000"/>
                </a:schemeClr>
              </a:solidFill>
            </a:ln>
            <a:effectLst>
              <a:softEdge rad="76200"/>
            </a:effectLst>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1333" y="-3286"/>
              <a:ext cx="736097" cy="1175281"/>
            </a:xfrm>
            <a:prstGeom prst="rect">
              <a:avLst/>
            </a:prstGeom>
            <a:effectLst>
              <a:softEdge rad="63500"/>
            </a:effectLst>
          </p:spPr>
        </p:pic>
      </p:grpSp>
      <p:sp>
        <p:nvSpPr>
          <p:cNvPr id="24" name="Rectangle 2"/>
          <p:cNvSpPr>
            <a:spLocks noGrp="1" noChangeArrowheads="1"/>
          </p:cNvSpPr>
          <p:nvPr>
            <p:ph type="title"/>
          </p:nvPr>
        </p:nvSpPr>
        <p:spPr>
          <a:xfrm>
            <a:off x="0" y="43650"/>
            <a:ext cx="9144000" cy="1141098"/>
          </a:xfrm>
          <a:solidFill>
            <a:srgbClr val="FFFCF3">
              <a:alpha val="20000"/>
            </a:srgbClr>
          </a:solidFill>
          <a:effectLst>
            <a:softEdge rad="63500"/>
          </a:effectLst>
        </p:spPr>
        <p:txBody>
          <a:bodyPr>
            <a:normAutofit fontScale="90000"/>
          </a:bodyPr>
          <a:lstStyle/>
          <a:p>
            <a:r>
              <a:rPr lang="en-US" b="1" dirty="0" smtClean="0">
                <a:solidFill>
                  <a:schemeClr val="accent6">
                    <a:lumMod val="50000"/>
                  </a:schemeClr>
                </a:solidFill>
              </a:rPr>
              <a:t/>
            </a:r>
            <a:br>
              <a:rPr lang="en-US" b="1" dirty="0" smtClean="0">
                <a:solidFill>
                  <a:schemeClr val="accent6">
                    <a:lumMod val="50000"/>
                  </a:schemeClr>
                </a:solidFill>
              </a:rPr>
            </a:br>
            <a:r>
              <a:rPr lang="en-US" b="1" dirty="0" smtClean="0">
                <a:solidFill>
                  <a:schemeClr val="accent6">
                    <a:lumMod val="50000"/>
                  </a:schemeClr>
                </a:solidFill>
              </a:rPr>
              <a:t>Conclusions</a:t>
            </a:r>
            <a:endParaRPr lang="en-US" b="1" dirty="0">
              <a:solidFill>
                <a:schemeClr val="accent6">
                  <a:lumMod val="50000"/>
                </a:schemeClr>
              </a:solidFill>
            </a:endParaRPr>
          </a:p>
        </p:txBody>
      </p:sp>
      <p:sp>
        <p:nvSpPr>
          <p:cNvPr id="11" name="Content Placeholder 2"/>
          <p:cNvSpPr>
            <a:spLocks noGrp="1"/>
          </p:cNvSpPr>
          <p:nvPr>
            <p:ph idx="1"/>
          </p:nvPr>
        </p:nvSpPr>
        <p:spPr>
          <a:xfrm>
            <a:off x="471948" y="1880755"/>
            <a:ext cx="8043402" cy="4296208"/>
          </a:xfrm>
        </p:spPr>
        <p:txBody>
          <a:bodyPr/>
          <a:lstStyle/>
          <a:p>
            <a:pPr marL="0" indent="0">
              <a:buNone/>
            </a:pPr>
            <a:r>
              <a:rPr lang="en-US" dirty="0" smtClean="0"/>
              <a:t>For more information about the age-friendly initiative in Bowdoinham, Maine:</a:t>
            </a:r>
          </a:p>
          <a:p>
            <a:pPr marL="0" indent="0">
              <a:buNone/>
            </a:pPr>
            <a:endParaRPr lang="en-US" dirty="0"/>
          </a:p>
          <a:p>
            <a:pPr marL="0" indent="0">
              <a:buNone/>
            </a:pPr>
            <a:r>
              <a:rPr lang="en-US" dirty="0" smtClean="0"/>
              <a:t>William Post</a:t>
            </a:r>
            <a:endParaRPr lang="en-US" dirty="0" smtClean="0"/>
          </a:p>
          <a:p>
            <a:pPr marL="0" indent="0">
              <a:buNone/>
            </a:pPr>
            <a:r>
              <a:rPr lang="en-US" dirty="0" smtClean="0"/>
              <a:t>Town Manager</a:t>
            </a:r>
            <a:endParaRPr lang="en-US" dirty="0" smtClean="0"/>
          </a:p>
          <a:p>
            <a:pPr marL="0" indent="0">
              <a:buNone/>
            </a:pPr>
            <a:r>
              <a:rPr lang="en-US" dirty="0" smtClean="0"/>
              <a:t>13 School Street </a:t>
            </a:r>
          </a:p>
          <a:p>
            <a:pPr marL="0" indent="0">
              <a:buNone/>
            </a:pPr>
            <a:r>
              <a:rPr lang="en-US" dirty="0" smtClean="0"/>
              <a:t>Bowdoinham, Maine 04008</a:t>
            </a:r>
          </a:p>
          <a:p>
            <a:pPr marL="0" indent="0">
              <a:buNone/>
            </a:pPr>
            <a:r>
              <a:rPr lang="en-US" dirty="0" smtClean="0"/>
              <a:t>Email: </a:t>
            </a:r>
            <a:r>
              <a:rPr lang="en-US" dirty="0" smtClean="0"/>
              <a:t>wpost@Bowdoinham.com</a:t>
            </a:r>
            <a:endParaRPr lang="en-US" dirty="0" smtClean="0"/>
          </a:p>
          <a:p>
            <a:pPr marL="0" indent="0">
              <a:buNone/>
            </a:pPr>
            <a:endParaRPr lang="en-US" dirty="0"/>
          </a:p>
        </p:txBody>
      </p:sp>
    </p:spTree>
    <p:extLst>
      <p:ext uri="{BB962C8B-B14F-4D97-AF65-F5344CB8AC3E}">
        <p14:creationId xmlns:p14="http://schemas.microsoft.com/office/powerpoint/2010/main" val="3093047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25121</TotalTime>
  <Words>1051</Words>
  <Application>Microsoft Office PowerPoint</Application>
  <PresentationFormat>On-screen Show (4:3)</PresentationFormat>
  <Paragraphs>102</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Bowdoinham, Maine: Member of the WHO-GNAFCC  &amp; AARP-NAFC  William Post, MPA  Town Manager</vt:lpstr>
      <vt:lpstr> Bowdoinham</vt:lpstr>
      <vt:lpstr>2012: Needs Identified</vt:lpstr>
      <vt:lpstr>What We Did</vt:lpstr>
      <vt:lpstr> Community  Connections</vt:lpstr>
      <vt:lpstr> The benefits?</vt:lpstr>
      <vt:lpstr> Conclusions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dc:creator>
  <cp:lastModifiedBy>Patricia</cp:lastModifiedBy>
  <cp:revision>334</cp:revision>
  <cp:lastPrinted>2016-01-08T09:50:28Z</cp:lastPrinted>
  <dcterms:created xsi:type="dcterms:W3CDTF">2015-05-24T19:51:16Z</dcterms:created>
  <dcterms:modified xsi:type="dcterms:W3CDTF">2016-03-22T00:15:45Z</dcterms:modified>
</cp:coreProperties>
</file>